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9"/>
  </p:notesMasterIdLst>
  <p:sldIdLst>
    <p:sldId id="256" r:id="rId2"/>
    <p:sldId id="927" r:id="rId3"/>
    <p:sldId id="493" r:id="rId4"/>
    <p:sldId id="494" r:id="rId5"/>
    <p:sldId id="448" r:id="rId6"/>
    <p:sldId id="449" r:id="rId7"/>
    <p:sldId id="450" r:id="rId8"/>
    <p:sldId id="451" r:id="rId9"/>
    <p:sldId id="452" r:id="rId10"/>
    <p:sldId id="453" r:id="rId11"/>
    <p:sldId id="467" r:id="rId12"/>
    <p:sldId id="490" r:id="rId13"/>
    <p:sldId id="454" r:id="rId14"/>
    <p:sldId id="468" r:id="rId15"/>
    <p:sldId id="929" r:id="rId16"/>
    <p:sldId id="931" r:id="rId17"/>
    <p:sldId id="933" r:id="rId18"/>
    <p:sldId id="934" r:id="rId19"/>
    <p:sldId id="930" r:id="rId20"/>
    <p:sldId id="935" r:id="rId21"/>
    <p:sldId id="928" r:id="rId22"/>
    <p:sldId id="478" r:id="rId23"/>
    <p:sldId id="488" r:id="rId24"/>
    <p:sldId id="495" r:id="rId25"/>
    <p:sldId id="470" r:id="rId26"/>
    <p:sldId id="491" r:id="rId27"/>
    <p:sldId id="471" r:id="rId28"/>
    <p:sldId id="472" r:id="rId29"/>
    <p:sldId id="473" r:id="rId30"/>
    <p:sldId id="474" r:id="rId31"/>
    <p:sldId id="475" r:id="rId32"/>
    <p:sldId id="477" r:id="rId33"/>
    <p:sldId id="925" r:id="rId34"/>
    <p:sldId id="926" r:id="rId35"/>
    <p:sldId id="469" r:id="rId36"/>
    <p:sldId id="455" r:id="rId37"/>
    <p:sldId id="458" r:id="rId38"/>
    <p:sldId id="489" r:id="rId39"/>
    <p:sldId id="479" r:id="rId40"/>
    <p:sldId id="481" r:id="rId41"/>
    <p:sldId id="461" r:id="rId42"/>
    <p:sldId id="462" r:id="rId43"/>
    <p:sldId id="463" r:id="rId44"/>
    <p:sldId id="464" r:id="rId45"/>
    <p:sldId id="482" r:id="rId46"/>
    <p:sldId id="465" r:id="rId47"/>
    <p:sldId id="483" r:id="rId48"/>
    <p:sldId id="466" r:id="rId49"/>
    <p:sldId id="480" r:id="rId50"/>
    <p:sldId id="456" r:id="rId51"/>
    <p:sldId id="457" r:id="rId52"/>
    <p:sldId id="460" r:id="rId53"/>
    <p:sldId id="484" r:id="rId54"/>
    <p:sldId id="485" r:id="rId55"/>
    <p:sldId id="486" r:id="rId56"/>
    <p:sldId id="487" r:id="rId57"/>
    <p:sldId id="447" r:id="rId5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927"/>
            <p14:sldId id="493"/>
            <p14:sldId id="494"/>
            <p14:sldId id="448"/>
            <p14:sldId id="449"/>
            <p14:sldId id="450"/>
            <p14:sldId id="451"/>
            <p14:sldId id="452"/>
            <p14:sldId id="453"/>
            <p14:sldId id="467"/>
            <p14:sldId id="490"/>
            <p14:sldId id="454"/>
            <p14:sldId id="468"/>
            <p14:sldId id="929"/>
            <p14:sldId id="931"/>
            <p14:sldId id="933"/>
            <p14:sldId id="934"/>
            <p14:sldId id="930"/>
            <p14:sldId id="935"/>
            <p14:sldId id="928"/>
            <p14:sldId id="478"/>
            <p14:sldId id="488"/>
            <p14:sldId id="495"/>
            <p14:sldId id="470"/>
            <p14:sldId id="491"/>
            <p14:sldId id="471"/>
            <p14:sldId id="472"/>
            <p14:sldId id="473"/>
            <p14:sldId id="474"/>
            <p14:sldId id="475"/>
            <p14:sldId id="477"/>
            <p14:sldId id="925"/>
            <p14:sldId id="926"/>
            <p14:sldId id="469"/>
            <p14:sldId id="455"/>
            <p14:sldId id="458"/>
            <p14:sldId id="489"/>
            <p14:sldId id="479"/>
            <p14:sldId id="481"/>
            <p14:sldId id="461"/>
            <p14:sldId id="462"/>
            <p14:sldId id="463"/>
            <p14:sldId id="464"/>
            <p14:sldId id="482"/>
            <p14:sldId id="465"/>
            <p14:sldId id="483"/>
            <p14:sldId id="466"/>
            <p14:sldId id="480"/>
            <p14:sldId id="456"/>
            <p14:sldId id="457"/>
            <p14:sldId id="460"/>
            <p14:sldId id="484"/>
            <p14:sldId id="485"/>
            <p14:sldId id="486"/>
            <p14:sldId id="487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79006" autoAdjust="0"/>
  </p:normalViewPr>
  <p:slideViewPr>
    <p:cSldViewPr>
      <p:cViewPr varScale="1">
        <p:scale>
          <a:sx n="62" d="100"/>
          <a:sy n="62" d="100"/>
        </p:scale>
        <p:origin x="1208" y="3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F3E018-B234-49C9-8FD3-1F258D03300D}" type="doc">
      <dgm:prSet loTypeId="urn:microsoft.com/office/officeart/2005/8/layout/hProcess1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0C898724-92B5-4F38-9478-93FC377A7F2F}">
      <dgm:prSet custT="1"/>
      <dgm:spPr/>
      <dgm:t>
        <a:bodyPr/>
        <a:lstStyle/>
        <a:p>
          <a:r>
            <a:rPr lang="zh-CN" altLang="en-US" sz="2400" dirty="0"/>
            <a:t>全连接</a:t>
          </a:r>
          <a:endParaRPr lang="en-US" altLang="zh-CN" sz="2400" dirty="0"/>
        </a:p>
        <a:p>
          <a:r>
            <a:rPr lang="zh-CN" altLang="en-US" sz="2400" dirty="0"/>
            <a:t>前馈网络</a:t>
          </a:r>
        </a:p>
      </dgm:t>
    </dgm:pt>
    <dgm:pt modelId="{F1A23330-EE16-44D1-BDA7-E2C0D7557C72}" type="parTrans" cxnId="{F47CD0BA-5842-4067-9ACC-B3FD68B87450}">
      <dgm:prSet/>
      <dgm:spPr/>
      <dgm:t>
        <a:bodyPr/>
        <a:lstStyle/>
        <a:p>
          <a:endParaRPr lang="zh-CN" altLang="en-US" sz="1400"/>
        </a:p>
      </dgm:t>
    </dgm:pt>
    <dgm:pt modelId="{C593E380-3705-4D48-8155-E9CB207B6821}" type="sibTrans" cxnId="{F47CD0BA-5842-4067-9ACC-B3FD68B87450}">
      <dgm:prSet/>
      <dgm:spPr/>
      <dgm:t>
        <a:bodyPr/>
        <a:lstStyle/>
        <a:p>
          <a:endParaRPr lang="zh-CN" altLang="en-US" sz="1400"/>
        </a:p>
      </dgm:t>
    </dgm:pt>
    <dgm:pt modelId="{F4F4E43A-6DD5-4375-96B0-EE3BFC636184}">
      <dgm:prSet custT="1"/>
      <dgm:spPr/>
      <dgm:t>
        <a:bodyPr/>
        <a:lstStyle/>
        <a:p>
          <a:r>
            <a:rPr lang="zh-CN" altLang="en-US" sz="2400" dirty="0"/>
            <a:t>循环网络</a:t>
          </a:r>
        </a:p>
      </dgm:t>
    </dgm:pt>
    <dgm:pt modelId="{902D7F6F-2BA6-4F29-9917-FBC3BC6BA706}" type="parTrans" cxnId="{8E6047D2-BA21-46D8-984D-0515B6F48CE0}">
      <dgm:prSet/>
      <dgm:spPr/>
      <dgm:t>
        <a:bodyPr/>
        <a:lstStyle/>
        <a:p>
          <a:endParaRPr lang="zh-CN" altLang="en-US" sz="1400"/>
        </a:p>
      </dgm:t>
    </dgm:pt>
    <dgm:pt modelId="{AE0A00AA-67A3-4CAC-9ACD-CCE9F0D06703}" type="sibTrans" cxnId="{8E6047D2-BA21-46D8-984D-0515B6F48CE0}">
      <dgm:prSet/>
      <dgm:spPr/>
      <dgm:t>
        <a:bodyPr/>
        <a:lstStyle/>
        <a:p>
          <a:endParaRPr lang="zh-CN" altLang="en-US" sz="1400"/>
        </a:p>
      </dgm:t>
    </dgm:pt>
    <dgm:pt modelId="{903A91B3-04FF-46DD-BA92-9E2D50B97074}">
      <dgm:prSet custT="1"/>
      <dgm:spPr/>
      <dgm:t>
        <a:bodyPr/>
        <a:lstStyle/>
        <a:p>
          <a:r>
            <a:rPr lang="zh-CN" altLang="en-US" sz="2400" dirty="0"/>
            <a:t>图网络</a:t>
          </a:r>
        </a:p>
      </dgm:t>
    </dgm:pt>
    <dgm:pt modelId="{3EBBFD16-D762-4103-AAF4-A79FFD461AB6}" type="parTrans" cxnId="{18804C76-3DE2-4BB5-B774-716654EFD9A9}">
      <dgm:prSet/>
      <dgm:spPr/>
      <dgm:t>
        <a:bodyPr/>
        <a:lstStyle/>
        <a:p>
          <a:endParaRPr lang="zh-CN" altLang="en-US" sz="1400"/>
        </a:p>
      </dgm:t>
    </dgm:pt>
    <dgm:pt modelId="{98D86886-75D2-40E6-8FCD-28EF03657E08}" type="sibTrans" cxnId="{18804C76-3DE2-4BB5-B774-716654EFD9A9}">
      <dgm:prSet/>
      <dgm:spPr/>
      <dgm:t>
        <a:bodyPr/>
        <a:lstStyle/>
        <a:p>
          <a:endParaRPr lang="zh-CN" altLang="en-US" sz="1400"/>
        </a:p>
      </dgm:t>
    </dgm:pt>
    <dgm:pt modelId="{219F7FFA-6E8B-42EE-8093-7A5E3610D65D}">
      <dgm:prSet custT="1"/>
      <dgm:spPr/>
      <dgm:t>
        <a:bodyPr/>
        <a:lstStyle/>
        <a:p>
          <a:r>
            <a:rPr lang="zh-CN" altLang="en-US" sz="2400" dirty="0"/>
            <a:t>卷积网络</a:t>
          </a:r>
        </a:p>
      </dgm:t>
    </dgm:pt>
    <dgm:pt modelId="{0E9DF51D-9C90-4E20-85F4-1D9AD54FA4FB}" type="parTrans" cxnId="{C0C60CF1-3C69-4E58-AB18-05BE98F4A35B}">
      <dgm:prSet/>
      <dgm:spPr/>
      <dgm:t>
        <a:bodyPr/>
        <a:lstStyle/>
        <a:p>
          <a:endParaRPr lang="zh-CN" altLang="en-US" sz="1400"/>
        </a:p>
      </dgm:t>
    </dgm:pt>
    <dgm:pt modelId="{4E8A18C1-3673-4D51-A80D-61F3CBCC5E81}" type="sibTrans" cxnId="{C0C60CF1-3C69-4E58-AB18-05BE98F4A35B}">
      <dgm:prSet/>
      <dgm:spPr/>
      <dgm:t>
        <a:bodyPr/>
        <a:lstStyle/>
        <a:p>
          <a:endParaRPr lang="zh-CN" altLang="en-US" sz="1400"/>
        </a:p>
      </dgm:t>
    </dgm:pt>
    <dgm:pt modelId="{F46326E8-2461-4339-BC6C-9246E5F949CF}" type="pres">
      <dgm:prSet presAssocID="{71F3E018-B234-49C9-8FD3-1F258D03300D}" presName="Name0" presStyleCnt="0">
        <dgm:presLayoutVars>
          <dgm:dir/>
          <dgm:resizeHandles val="exact"/>
        </dgm:presLayoutVars>
      </dgm:prSet>
      <dgm:spPr/>
    </dgm:pt>
    <dgm:pt modelId="{8733D414-9B7B-4724-9DA1-8289013229CF}" type="pres">
      <dgm:prSet presAssocID="{71F3E018-B234-49C9-8FD3-1F258D03300D}" presName="arrow" presStyleLbl="bgShp" presStyleIdx="0" presStyleCnt="1"/>
      <dgm:spPr/>
    </dgm:pt>
    <dgm:pt modelId="{B8A9368C-02A6-43AD-B0BF-C6C757CD45F8}" type="pres">
      <dgm:prSet presAssocID="{71F3E018-B234-49C9-8FD3-1F258D03300D}" presName="points" presStyleCnt="0"/>
      <dgm:spPr/>
    </dgm:pt>
    <dgm:pt modelId="{31657902-A01C-46BE-B0E6-64E260155DEF}" type="pres">
      <dgm:prSet presAssocID="{0C898724-92B5-4F38-9478-93FC377A7F2F}" presName="compositeA" presStyleCnt="0"/>
      <dgm:spPr/>
    </dgm:pt>
    <dgm:pt modelId="{7BCFBA8A-C17F-4BBB-A097-A67DCF8A66F2}" type="pres">
      <dgm:prSet presAssocID="{0C898724-92B5-4F38-9478-93FC377A7F2F}" presName="textA" presStyleLbl="revTx" presStyleIdx="0" presStyleCnt="4">
        <dgm:presLayoutVars>
          <dgm:bulletEnabled val="1"/>
        </dgm:presLayoutVars>
      </dgm:prSet>
      <dgm:spPr/>
    </dgm:pt>
    <dgm:pt modelId="{24878A41-938B-4028-9688-9DCF7EAB6490}" type="pres">
      <dgm:prSet presAssocID="{0C898724-92B5-4F38-9478-93FC377A7F2F}" presName="circleA" presStyleLbl="node1" presStyleIdx="0" presStyleCnt="4"/>
      <dgm:spPr/>
    </dgm:pt>
    <dgm:pt modelId="{E594CACC-1A11-481F-B044-34F320B5A72B}" type="pres">
      <dgm:prSet presAssocID="{0C898724-92B5-4F38-9478-93FC377A7F2F}" presName="spaceA" presStyleCnt="0"/>
      <dgm:spPr/>
    </dgm:pt>
    <dgm:pt modelId="{A5619AD0-20D6-40B8-8DAF-8DBEA0625591}" type="pres">
      <dgm:prSet presAssocID="{C593E380-3705-4D48-8155-E9CB207B6821}" presName="space" presStyleCnt="0"/>
      <dgm:spPr/>
    </dgm:pt>
    <dgm:pt modelId="{4CCFFDFC-936D-42C3-B166-254C6C75D1F6}" type="pres">
      <dgm:prSet presAssocID="{219F7FFA-6E8B-42EE-8093-7A5E3610D65D}" presName="compositeB" presStyleCnt="0"/>
      <dgm:spPr/>
    </dgm:pt>
    <dgm:pt modelId="{93F54908-A81B-4C77-BFD8-607FC650E3DC}" type="pres">
      <dgm:prSet presAssocID="{219F7FFA-6E8B-42EE-8093-7A5E3610D65D}" presName="textB" presStyleLbl="revTx" presStyleIdx="1" presStyleCnt="4">
        <dgm:presLayoutVars>
          <dgm:bulletEnabled val="1"/>
        </dgm:presLayoutVars>
      </dgm:prSet>
      <dgm:spPr/>
    </dgm:pt>
    <dgm:pt modelId="{A7A697FF-A449-4117-867B-65F2E4BD9556}" type="pres">
      <dgm:prSet presAssocID="{219F7FFA-6E8B-42EE-8093-7A5E3610D65D}" presName="circleB" presStyleLbl="node1" presStyleIdx="1" presStyleCnt="4"/>
      <dgm:spPr/>
    </dgm:pt>
    <dgm:pt modelId="{31CEC11E-36D6-4786-9604-D44A50318434}" type="pres">
      <dgm:prSet presAssocID="{219F7FFA-6E8B-42EE-8093-7A5E3610D65D}" presName="spaceB" presStyleCnt="0"/>
      <dgm:spPr/>
    </dgm:pt>
    <dgm:pt modelId="{9D690184-512F-47A8-8AA2-E72FC63FEF0E}" type="pres">
      <dgm:prSet presAssocID="{4E8A18C1-3673-4D51-A80D-61F3CBCC5E81}" presName="space" presStyleCnt="0"/>
      <dgm:spPr/>
    </dgm:pt>
    <dgm:pt modelId="{CA9A5BCE-CE4F-4259-B065-489950DBE038}" type="pres">
      <dgm:prSet presAssocID="{F4F4E43A-6DD5-4375-96B0-EE3BFC636184}" presName="compositeA" presStyleCnt="0"/>
      <dgm:spPr/>
    </dgm:pt>
    <dgm:pt modelId="{37BFBCDC-1CB1-4E3F-9F16-2BC5AAD0CB2E}" type="pres">
      <dgm:prSet presAssocID="{F4F4E43A-6DD5-4375-96B0-EE3BFC636184}" presName="textA" presStyleLbl="revTx" presStyleIdx="2" presStyleCnt="4">
        <dgm:presLayoutVars>
          <dgm:bulletEnabled val="1"/>
        </dgm:presLayoutVars>
      </dgm:prSet>
      <dgm:spPr/>
    </dgm:pt>
    <dgm:pt modelId="{1FF7417B-9005-4D51-A759-B8F2598AEF19}" type="pres">
      <dgm:prSet presAssocID="{F4F4E43A-6DD5-4375-96B0-EE3BFC636184}" presName="circleA" presStyleLbl="node1" presStyleIdx="2" presStyleCnt="4"/>
      <dgm:spPr/>
    </dgm:pt>
    <dgm:pt modelId="{0CB1FC53-C550-47FD-9623-F1C09E0BF2DA}" type="pres">
      <dgm:prSet presAssocID="{F4F4E43A-6DD5-4375-96B0-EE3BFC636184}" presName="spaceA" presStyleCnt="0"/>
      <dgm:spPr/>
    </dgm:pt>
    <dgm:pt modelId="{F8AD57E3-23F3-4876-A0FC-AD18DA602D32}" type="pres">
      <dgm:prSet presAssocID="{AE0A00AA-67A3-4CAC-9ACD-CCE9F0D06703}" presName="space" presStyleCnt="0"/>
      <dgm:spPr/>
    </dgm:pt>
    <dgm:pt modelId="{F3AB1DBA-4B14-495E-97D9-59DE8EF1909D}" type="pres">
      <dgm:prSet presAssocID="{903A91B3-04FF-46DD-BA92-9E2D50B97074}" presName="compositeB" presStyleCnt="0"/>
      <dgm:spPr/>
    </dgm:pt>
    <dgm:pt modelId="{180DD382-8DFA-4FD1-8BFB-EC816DA0CBDD}" type="pres">
      <dgm:prSet presAssocID="{903A91B3-04FF-46DD-BA92-9E2D50B97074}" presName="textB" presStyleLbl="revTx" presStyleIdx="3" presStyleCnt="4">
        <dgm:presLayoutVars>
          <dgm:bulletEnabled val="1"/>
        </dgm:presLayoutVars>
      </dgm:prSet>
      <dgm:spPr/>
    </dgm:pt>
    <dgm:pt modelId="{5CEE1223-3C18-4834-9B53-7231309D983C}" type="pres">
      <dgm:prSet presAssocID="{903A91B3-04FF-46DD-BA92-9E2D50B97074}" presName="circleB" presStyleLbl="node1" presStyleIdx="3" presStyleCnt="4"/>
      <dgm:spPr/>
    </dgm:pt>
    <dgm:pt modelId="{9A0386BD-310F-4DB4-9E4A-8BB035B0E7E1}" type="pres">
      <dgm:prSet presAssocID="{903A91B3-04FF-46DD-BA92-9E2D50B97074}" presName="spaceB" presStyleCnt="0"/>
      <dgm:spPr/>
    </dgm:pt>
  </dgm:ptLst>
  <dgm:cxnLst>
    <dgm:cxn modelId="{1E08652B-AD41-4957-8236-CFA1CA66B4DC}" type="presOf" srcId="{903A91B3-04FF-46DD-BA92-9E2D50B97074}" destId="{180DD382-8DFA-4FD1-8BFB-EC816DA0CBDD}" srcOrd="0" destOrd="0" presId="urn:microsoft.com/office/officeart/2005/8/layout/hProcess11"/>
    <dgm:cxn modelId="{FD08C535-29BF-4747-BCCA-ECAF5396F4E6}" type="presOf" srcId="{219F7FFA-6E8B-42EE-8093-7A5E3610D65D}" destId="{93F54908-A81B-4C77-BFD8-607FC650E3DC}" srcOrd="0" destOrd="0" presId="urn:microsoft.com/office/officeart/2005/8/layout/hProcess11"/>
    <dgm:cxn modelId="{1925266C-4A7E-429B-8235-0D0E764D6B97}" type="presOf" srcId="{F4F4E43A-6DD5-4375-96B0-EE3BFC636184}" destId="{37BFBCDC-1CB1-4E3F-9F16-2BC5AAD0CB2E}" srcOrd="0" destOrd="0" presId="urn:microsoft.com/office/officeart/2005/8/layout/hProcess11"/>
    <dgm:cxn modelId="{18804C76-3DE2-4BB5-B774-716654EFD9A9}" srcId="{71F3E018-B234-49C9-8FD3-1F258D03300D}" destId="{903A91B3-04FF-46DD-BA92-9E2D50B97074}" srcOrd="3" destOrd="0" parTransId="{3EBBFD16-D762-4103-AAF4-A79FFD461AB6}" sibTransId="{98D86886-75D2-40E6-8FCD-28EF03657E08}"/>
    <dgm:cxn modelId="{F9494881-09D0-4555-A8CB-EE2E6D6DC968}" type="presOf" srcId="{71F3E018-B234-49C9-8FD3-1F258D03300D}" destId="{F46326E8-2461-4339-BC6C-9246E5F949CF}" srcOrd="0" destOrd="0" presId="urn:microsoft.com/office/officeart/2005/8/layout/hProcess11"/>
    <dgm:cxn modelId="{8E79C298-6F2A-4A35-9A1E-A0CD7283794C}" type="presOf" srcId="{0C898724-92B5-4F38-9478-93FC377A7F2F}" destId="{7BCFBA8A-C17F-4BBB-A097-A67DCF8A66F2}" srcOrd="0" destOrd="0" presId="urn:microsoft.com/office/officeart/2005/8/layout/hProcess11"/>
    <dgm:cxn modelId="{F47CD0BA-5842-4067-9ACC-B3FD68B87450}" srcId="{71F3E018-B234-49C9-8FD3-1F258D03300D}" destId="{0C898724-92B5-4F38-9478-93FC377A7F2F}" srcOrd="0" destOrd="0" parTransId="{F1A23330-EE16-44D1-BDA7-E2C0D7557C72}" sibTransId="{C593E380-3705-4D48-8155-E9CB207B6821}"/>
    <dgm:cxn modelId="{8E6047D2-BA21-46D8-984D-0515B6F48CE0}" srcId="{71F3E018-B234-49C9-8FD3-1F258D03300D}" destId="{F4F4E43A-6DD5-4375-96B0-EE3BFC636184}" srcOrd="2" destOrd="0" parTransId="{902D7F6F-2BA6-4F29-9917-FBC3BC6BA706}" sibTransId="{AE0A00AA-67A3-4CAC-9ACD-CCE9F0D06703}"/>
    <dgm:cxn modelId="{C0C60CF1-3C69-4E58-AB18-05BE98F4A35B}" srcId="{71F3E018-B234-49C9-8FD3-1F258D03300D}" destId="{219F7FFA-6E8B-42EE-8093-7A5E3610D65D}" srcOrd="1" destOrd="0" parTransId="{0E9DF51D-9C90-4E20-85F4-1D9AD54FA4FB}" sibTransId="{4E8A18C1-3673-4D51-A80D-61F3CBCC5E81}"/>
    <dgm:cxn modelId="{CD7932DC-0EEA-4E5E-80ED-6BAAA16CC1B5}" type="presParOf" srcId="{F46326E8-2461-4339-BC6C-9246E5F949CF}" destId="{8733D414-9B7B-4724-9DA1-8289013229CF}" srcOrd="0" destOrd="0" presId="urn:microsoft.com/office/officeart/2005/8/layout/hProcess11"/>
    <dgm:cxn modelId="{09DC8CBD-C306-4EF4-B4BA-A6F600F7086B}" type="presParOf" srcId="{F46326E8-2461-4339-BC6C-9246E5F949CF}" destId="{B8A9368C-02A6-43AD-B0BF-C6C757CD45F8}" srcOrd="1" destOrd="0" presId="urn:microsoft.com/office/officeart/2005/8/layout/hProcess11"/>
    <dgm:cxn modelId="{43E0D823-96AB-4225-B202-5593D4FED842}" type="presParOf" srcId="{B8A9368C-02A6-43AD-B0BF-C6C757CD45F8}" destId="{31657902-A01C-46BE-B0E6-64E260155DEF}" srcOrd="0" destOrd="0" presId="urn:microsoft.com/office/officeart/2005/8/layout/hProcess11"/>
    <dgm:cxn modelId="{DEBCD93B-5C33-4D1F-809A-DE71231A0B9F}" type="presParOf" srcId="{31657902-A01C-46BE-B0E6-64E260155DEF}" destId="{7BCFBA8A-C17F-4BBB-A097-A67DCF8A66F2}" srcOrd="0" destOrd="0" presId="urn:microsoft.com/office/officeart/2005/8/layout/hProcess11"/>
    <dgm:cxn modelId="{186949D6-5B79-44DA-9D2D-90C79C0B7523}" type="presParOf" srcId="{31657902-A01C-46BE-B0E6-64E260155DEF}" destId="{24878A41-938B-4028-9688-9DCF7EAB6490}" srcOrd="1" destOrd="0" presId="urn:microsoft.com/office/officeart/2005/8/layout/hProcess11"/>
    <dgm:cxn modelId="{CBDEB110-F27D-41DC-9E70-3557B852A9E6}" type="presParOf" srcId="{31657902-A01C-46BE-B0E6-64E260155DEF}" destId="{E594CACC-1A11-481F-B044-34F320B5A72B}" srcOrd="2" destOrd="0" presId="urn:microsoft.com/office/officeart/2005/8/layout/hProcess11"/>
    <dgm:cxn modelId="{596E63C0-B2DF-4868-93A7-F1BFD0B32AA9}" type="presParOf" srcId="{B8A9368C-02A6-43AD-B0BF-C6C757CD45F8}" destId="{A5619AD0-20D6-40B8-8DAF-8DBEA0625591}" srcOrd="1" destOrd="0" presId="urn:microsoft.com/office/officeart/2005/8/layout/hProcess11"/>
    <dgm:cxn modelId="{9697D205-68C9-4973-84C1-3DC1B855DC40}" type="presParOf" srcId="{B8A9368C-02A6-43AD-B0BF-C6C757CD45F8}" destId="{4CCFFDFC-936D-42C3-B166-254C6C75D1F6}" srcOrd="2" destOrd="0" presId="urn:microsoft.com/office/officeart/2005/8/layout/hProcess11"/>
    <dgm:cxn modelId="{8EE08B05-1FD2-420A-AADC-4C31BD372842}" type="presParOf" srcId="{4CCFFDFC-936D-42C3-B166-254C6C75D1F6}" destId="{93F54908-A81B-4C77-BFD8-607FC650E3DC}" srcOrd="0" destOrd="0" presId="urn:microsoft.com/office/officeart/2005/8/layout/hProcess11"/>
    <dgm:cxn modelId="{0BE3CD3A-CA16-402B-90DD-46BCBDCC04B0}" type="presParOf" srcId="{4CCFFDFC-936D-42C3-B166-254C6C75D1F6}" destId="{A7A697FF-A449-4117-867B-65F2E4BD9556}" srcOrd="1" destOrd="0" presId="urn:microsoft.com/office/officeart/2005/8/layout/hProcess11"/>
    <dgm:cxn modelId="{919D6A62-360E-4930-BB2C-8702D880AAF8}" type="presParOf" srcId="{4CCFFDFC-936D-42C3-B166-254C6C75D1F6}" destId="{31CEC11E-36D6-4786-9604-D44A50318434}" srcOrd="2" destOrd="0" presId="urn:microsoft.com/office/officeart/2005/8/layout/hProcess11"/>
    <dgm:cxn modelId="{C6D34713-F846-4880-9F61-548DF6CACB28}" type="presParOf" srcId="{B8A9368C-02A6-43AD-B0BF-C6C757CD45F8}" destId="{9D690184-512F-47A8-8AA2-E72FC63FEF0E}" srcOrd="3" destOrd="0" presId="urn:microsoft.com/office/officeart/2005/8/layout/hProcess11"/>
    <dgm:cxn modelId="{D82733D6-B636-487A-810F-EB6BF4473FE7}" type="presParOf" srcId="{B8A9368C-02A6-43AD-B0BF-C6C757CD45F8}" destId="{CA9A5BCE-CE4F-4259-B065-489950DBE038}" srcOrd="4" destOrd="0" presId="urn:microsoft.com/office/officeart/2005/8/layout/hProcess11"/>
    <dgm:cxn modelId="{1C2C0138-4896-4D71-82E5-BABACCEA65EA}" type="presParOf" srcId="{CA9A5BCE-CE4F-4259-B065-489950DBE038}" destId="{37BFBCDC-1CB1-4E3F-9F16-2BC5AAD0CB2E}" srcOrd="0" destOrd="0" presId="urn:microsoft.com/office/officeart/2005/8/layout/hProcess11"/>
    <dgm:cxn modelId="{F8E2D7E8-2076-40A4-8AF5-93F7D01ED979}" type="presParOf" srcId="{CA9A5BCE-CE4F-4259-B065-489950DBE038}" destId="{1FF7417B-9005-4D51-A759-B8F2598AEF19}" srcOrd="1" destOrd="0" presId="urn:microsoft.com/office/officeart/2005/8/layout/hProcess11"/>
    <dgm:cxn modelId="{E63F3A17-E43E-4525-9C35-9FF596867248}" type="presParOf" srcId="{CA9A5BCE-CE4F-4259-B065-489950DBE038}" destId="{0CB1FC53-C550-47FD-9623-F1C09E0BF2DA}" srcOrd="2" destOrd="0" presId="urn:microsoft.com/office/officeart/2005/8/layout/hProcess11"/>
    <dgm:cxn modelId="{8A855329-7CD5-4F3D-B07F-0EB9941F5534}" type="presParOf" srcId="{B8A9368C-02A6-43AD-B0BF-C6C757CD45F8}" destId="{F8AD57E3-23F3-4876-A0FC-AD18DA602D32}" srcOrd="5" destOrd="0" presId="urn:microsoft.com/office/officeart/2005/8/layout/hProcess11"/>
    <dgm:cxn modelId="{008B789E-401F-4D42-A225-9FDB58430889}" type="presParOf" srcId="{B8A9368C-02A6-43AD-B0BF-C6C757CD45F8}" destId="{F3AB1DBA-4B14-495E-97D9-59DE8EF1909D}" srcOrd="6" destOrd="0" presId="urn:microsoft.com/office/officeart/2005/8/layout/hProcess11"/>
    <dgm:cxn modelId="{0ABE9368-EEC0-4718-90A3-FE9F7A327540}" type="presParOf" srcId="{F3AB1DBA-4B14-495E-97D9-59DE8EF1909D}" destId="{180DD382-8DFA-4FD1-8BFB-EC816DA0CBDD}" srcOrd="0" destOrd="0" presId="urn:microsoft.com/office/officeart/2005/8/layout/hProcess11"/>
    <dgm:cxn modelId="{DB8BDA08-4160-4A25-83D5-9F858398429B}" type="presParOf" srcId="{F3AB1DBA-4B14-495E-97D9-59DE8EF1909D}" destId="{5CEE1223-3C18-4834-9B53-7231309D983C}" srcOrd="1" destOrd="0" presId="urn:microsoft.com/office/officeart/2005/8/layout/hProcess11"/>
    <dgm:cxn modelId="{1B88EBD4-EB46-41E7-82B4-B3F4ED4E42E1}" type="presParOf" srcId="{F3AB1DBA-4B14-495E-97D9-59DE8EF1909D}" destId="{9A0386BD-310F-4DB4-9E4A-8BB035B0E7E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599F4A-FFFC-45B3-9202-6D6731CFF03E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009747E-B121-4B7B-AA01-A0FEED063FCB}">
      <dgm:prSet phldrT="[文本]"/>
      <dgm:spPr/>
      <dgm:t>
        <a:bodyPr/>
        <a:lstStyle/>
        <a:p>
          <a:r>
            <a:rPr lang="zh-CN" altLang="en-US" dirty="0"/>
            <a:t>外部记忆</a:t>
          </a:r>
        </a:p>
      </dgm:t>
    </dgm:pt>
    <dgm:pt modelId="{6EB52A61-80CC-4E0D-B494-3735F6E59CDA}" type="parTrans" cxnId="{09BBDE86-86C1-4CF5-9548-870D72BE1872}">
      <dgm:prSet/>
      <dgm:spPr/>
      <dgm:t>
        <a:bodyPr/>
        <a:lstStyle/>
        <a:p>
          <a:endParaRPr lang="zh-CN" altLang="en-US"/>
        </a:p>
      </dgm:t>
    </dgm:pt>
    <dgm:pt modelId="{75C0DB0C-5AEF-4EEC-8D74-35092EDB814D}" type="sibTrans" cxnId="{09BBDE86-86C1-4CF5-9548-870D72BE1872}">
      <dgm:prSet/>
      <dgm:spPr/>
      <dgm:t>
        <a:bodyPr/>
        <a:lstStyle/>
        <a:p>
          <a:endParaRPr lang="zh-CN" altLang="en-US"/>
        </a:p>
      </dgm:t>
    </dgm:pt>
    <dgm:pt modelId="{81622C5C-1BA9-4520-B9B9-DE28462FF2A6}">
      <dgm:prSet phldrT="[文本]"/>
      <dgm:spPr/>
      <dgm:t>
        <a:bodyPr/>
        <a:lstStyle/>
        <a:p>
          <a:r>
            <a:rPr lang="zh-CN" altLang="en-US" dirty="0"/>
            <a:t>注意力</a:t>
          </a:r>
        </a:p>
      </dgm:t>
    </dgm:pt>
    <dgm:pt modelId="{7187E862-0019-4EFE-86B4-CF86D408BBCD}" type="parTrans" cxnId="{2C3ACCF0-BAD4-4A03-B6F2-75B10E311192}">
      <dgm:prSet/>
      <dgm:spPr/>
      <dgm:t>
        <a:bodyPr/>
        <a:lstStyle/>
        <a:p>
          <a:endParaRPr lang="zh-CN" altLang="en-US"/>
        </a:p>
      </dgm:t>
    </dgm:pt>
    <dgm:pt modelId="{B68E0F0F-1C75-42C7-A390-220A26C3A78D}" type="sibTrans" cxnId="{2C3ACCF0-BAD4-4A03-B6F2-75B10E311192}">
      <dgm:prSet/>
      <dgm:spPr/>
      <dgm:t>
        <a:bodyPr/>
        <a:lstStyle/>
        <a:p>
          <a:endParaRPr lang="zh-CN" altLang="en-US"/>
        </a:p>
      </dgm:t>
    </dgm:pt>
    <dgm:pt modelId="{C9346809-28AE-4A2E-815C-C20A7109B3F2}" type="pres">
      <dgm:prSet presAssocID="{17599F4A-FFFC-45B3-9202-6D6731CFF03E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7BE7924-128C-49CE-B951-7986146EFA3E}" type="pres">
      <dgm:prSet presAssocID="{D009747E-B121-4B7B-AA01-A0FEED063FCB}" presName="Accent1" presStyleCnt="0"/>
      <dgm:spPr/>
    </dgm:pt>
    <dgm:pt modelId="{88EBA6BD-99FF-4F36-9D21-0B17453B9B70}" type="pres">
      <dgm:prSet presAssocID="{D009747E-B121-4B7B-AA01-A0FEED063FCB}" presName="Accent" presStyleLbl="node1" presStyleIdx="0" presStyleCnt="2"/>
      <dgm:spPr/>
    </dgm:pt>
    <dgm:pt modelId="{EDEAEB30-739B-4C56-8D2B-36D81A119BE5}" type="pres">
      <dgm:prSet presAssocID="{D009747E-B121-4B7B-AA01-A0FEED063FCB}" presName="Parent1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7455C857-DD37-4A35-A479-3F9DEDEC8378}" type="pres">
      <dgm:prSet presAssocID="{81622C5C-1BA9-4520-B9B9-DE28462FF2A6}" presName="Accent2" presStyleCnt="0"/>
      <dgm:spPr/>
    </dgm:pt>
    <dgm:pt modelId="{018A8A1F-C64E-4FDB-AD4E-D0EC35EE97C9}" type="pres">
      <dgm:prSet presAssocID="{81622C5C-1BA9-4520-B9B9-DE28462FF2A6}" presName="Accent" presStyleLbl="node1" presStyleIdx="1" presStyleCnt="2"/>
      <dgm:spPr/>
    </dgm:pt>
    <dgm:pt modelId="{1555D0F5-E45C-49DF-B7A9-8FD8028AB267}" type="pres">
      <dgm:prSet presAssocID="{81622C5C-1BA9-4520-B9B9-DE28462FF2A6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7201EB27-3707-4D20-9961-F0F935A20C51}" type="presOf" srcId="{17599F4A-FFFC-45B3-9202-6D6731CFF03E}" destId="{C9346809-28AE-4A2E-815C-C20A7109B3F2}" srcOrd="0" destOrd="0" presId="urn:microsoft.com/office/officeart/2009/layout/CircleArrowProcess"/>
    <dgm:cxn modelId="{C8F24738-2648-49F0-ADAA-56096FD2CF14}" type="presOf" srcId="{D009747E-B121-4B7B-AA01-A0FEED063FCB}" destId="{EDEAEB30-739B-4C56-8D2B-36D81A119BE5}" srcOrd="0" destOrd="0" presId="urn:microsoft.com/office/officeart/2009/layout/CircleArrowProcess"/>
    <dgm:cxn modelId="{09BBDE86-86C1-4CF5-9548-870D72BE1872}" srcId="{17599F4A-FFFC-45B3-9202-6D6731CFF03E}" destId="{D009747E-B121-4B7B-AA01-A0FEED063FCB}" srcOrd="0" destOrd="0" parTransId="{6EB52A61-80CC-4E0D-B494-3735F6E59CDA}" sibTransId="{75C0DB0C-5AEF-4EEC-8D74-35092EDB814D}"/>
    <dgm:cxn modelId="{01C353E9-653F-4ED6-ABCB-A96DC6235BAA}" type="presOf" srcId="{81622C5C-1BA9-4520-B9B9-DE28462FF2A6}" destId="{1555D0F5-E45C-49DF-B7A9-8FD8028AB267}" srcOrd="0" destOrd="0" presId="urn:microsoft.com/office/officeart/2009/layout/CircleArrowProcess"/>
    <dgm:cxn modelId="{2C3ACCF0-BAD4-4A03-B6F2-75B10E311192}" srcId="{17599F4A-FFFC-45B3-9202-6D6731CFF03E}" destId="{81622C5C-1BA9-4520-B9B9-DE28462FF2A6}" srcOrd="1" destOrd="0" parTransId="{7187E862-0019-4EFE-86B4-CF86D408BBCD}" sibTransId="{B68E0F0F-1C75-42C7-A390-220A26C3A78D}"/>
    <dgm:cxn modelId="{09C92DEE-45DD-481D-BB39-195BDEEA084B}" type="presParOf" srcId="{C9346809-28AE-4A2E-815C-C20A7109B3F2}" destId="{27BE7924-128C-49CE-B951-7986146EFA3E}" srcOrd="0" destOrd="0" presId="urn:microsoft.com/office/officeart/2009/layout/CircleArrowProcess"/>
    <dgm:cxn modelId="{D6A00CB0-037D-47F8-A0E4-689D26B6C83F}" type="presParOf" srcId="{27BE7924-128C-49CE-B951-7986146EFA3E}" destId="{88EBA6BD-99FF-4F36-9D21-0B17453B9B70}" srcOrd="0" destOrd="0" presId="urn:microsoft.com/office/officeart/2009/layout/CircleArrowProcess"/>
    <dgm:cxn modelId="{E30B67D2-9315-4B44-9473-5C74B76F5649}" type="presParOf" srcId="{C9346809-28AE-4A2E-815C-C20A7109B3F2}" destId="{EDEAEB30-739B-4C56-8D2B-36D81A119BE5}" srcOrd="1" destOrd="0" presId="urn:microsoft.com/office/officeart/2009/layout/CircleArrowProcess"/>
    <dgm:cxn modelId="{3D776876-F5A8-4DB4-BE97-C23133B3D62C}" type="presParOf" srcId="{C9346809-28AE-4A2E-815C-C20A7109B3F2}" destId="{7455C857-DD37-4A35-A479-3F9DEDEC8378}" srcOrd="2" destOrd="0" presId="urn:microsoft.com/office/officeart/2009/layout/CircleArrowProcess"/>
    <dgm:cxn modelId="{B5B4168A-5DE0-4F7A-B4D4-B8089D2A376D}" type="presParOf" srcId="{7455C857-DD37-4A35-A479-3F9DEDEC8378}" destId="{018A8A1F-C64E-4FDB-AD4E-D0EC35EE97C9}" srcOrd="0" destOrd="0" presId="urn:microsoft.com/office/officeart/2009/layout/CircleArrowProcess"/>
    <dgm:cxn modelId="{883D89A2-BB83-4164-8AC8-23DEB923DE18}" type="presParOf" srcId="{C9346809-28AE-4A2E-815C-C20A7109B3F2}" destId="{1555D0F5-E45C-49DF-B7A9-8FD8028AB267}" srcOrd="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3D414-9B7B-4724-9DA1-8289013229CF}">
      <dsp:nvSpPr>
        <dsp:cNvPr id="0" name=""/>
        <dsp:cNvSpPr/>
      </dsp:nvSpPr>
      <dsp:spPr>
        <a:xfrm>
          <a:off x="0" y="992124"/>
          <a:ext cx="8229600" cy="1322832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FBA8A-C17F-4BBB-A097-A67DCF8A66F2}">
      <dsp:nvSpPr>
        <dsp:cNvPr id="0" name=""/>
        <dsp:cNvSpPr/>
      </dsp:nvSpPr>
      <dsp:spPr>
        <a:xfrm>
          <a:off x="3706" y="0"/>
          <a:ext cx="1782946" cy="1322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全连接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前馈网络</a:t>
          </a:r>
        </a:p>
      </dsp:txBody>
      <dsp:txXfrm>
        <a:off x="3706" y="0"/>
        <a:ext cx="1782946" cy="1322832"/>
      </dsp:txXfrm>
    </dsp:sp>
    <dsp:sp modelId="{24878A41-938B-4028-9688-9DCF7EAB6490}">
      <dsp:nvSpPr>
        <dsp:cNvPr id="0" name=""/>
        <dsp:cNvSpPr/>
      </dsp:nvSpPr>
      <dsp:spPr>
        <a:xfrm>
          <a:off x="729825" y="1488185"/>
          <a:ext cx="330708" cy="3307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54908-A81B-4C77-BFD8-607FC650E3DC}">
      <dsp:nvSpPr>
        <dsp:cNvPr id="0" name=""/>
        <dsp:cNvSpPr/>
      </dsp:nvSpPr>
      <dsp:spPr>
        <a:xfrm>
          <a:off x="1875800" y="1984248"/>
          <a:ext cx="1782946" cy="1322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卷积网络</a:t>
          </a:r>
        </a:p>
      </dsp:txBody>
      <dsp:txXfrm>
        <a:off x="1875800" y="1984248"/>
        <a:ext cx="1782946" cy="1322832"/>
      </dsp:txXfrm>
    </dsp:sp>
    <dsp:sp modelId="{A7A697FF-A449-4117-867B-65F2E4BD9556}">
      <dsp:nvSpPr>
        <dsp:cNvPr id="0" name=""/>
        <dsp:cNvSpPr/>
      </dsp:nvSpPr>
      <dsp:spPr>
        <a:xfrm>
          <a:off x="2601919" y="1488185"/>
          <a:ext cx="330708" cy="3307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FBCDC-1CB1-4E3F-9F16-2BC5AAD0CB2E}">
      <dsp:nvSpPr>
        <dsp:cNvPr id="0" name=""/>
        <dsp:cNvSpPr/>
      </dsp:nvSpPr>
      <dsp:spPr>
        <a:xfrm>
          <a:off x="3747893" y="0"/>
          <a:ext cx="1782946" cy="1322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循环网络</a:t>
          </a:r>
        </a:p>
      </dsp:txBody>
      <dsp:txXfrm>
        <a:off x="3747893" y="0"/>
        <a:ext cx="1782946" cy="1322832"/>
      </dsp:txXfrm>
    </dsp:sp>
    <dsp:sp modelId="{1FF7417B-9005-4D51-A759-B8F2598AEF19}">
      <dsp:nvSpPr>
        <dsp:cNvPr id="0" name=""/>
        <dsp:cNvSpPr/>
      </dsp:nvSpPr>
      <dsp:spPr>
        <a:xfrm>
          <a:off x="4474012" y="1488185"/>
          <a:ext cx="330708" cy="3307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0DD382-8DFA-4FD1-8BFB-EC816DA0CBDD}">
      <dsp:nvSpPr>
        <dsp:cNvPr id="0" name=""/>
        <dsp:cNvSpPr/>
      </dsp:nvSpPr>
      <dsp:spPr>
        <a:xfrm>
          <a:off x="5619987" y="1984248"/>
          <a:ext cx="1782946" cy="1322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图网络</a:t>
          </a:r>
        </a:p>
      </dsp:txBody>
      <dsp:txXfrm>
        <a:off x="5619987" y="1984248"/>
        <a:ext cx="1782946" cy="1322832"/>
      </dsp:txXfrm>
    </dsp:sp>
    <dsp:sp modelId="{5CEE1223-3C18-4834-9B53-7231309D983C}">
      <dsp:nvSpPr>
        <dsp:cNvPr id="0" name=""/>
        <dsp:cNvSpPr/>
      </dsp:nvSpPr>
      <dsp:spPr>
        <a:xfrm>
          <a:off x="6346106" y="1488185"/>
          <a:ext cx="330708" cy="3307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BA6BD-99FF-4F36-9D21-0B17453B9B70}">
      <dsp:nvSpPr>
        <dsp:cNvPr id="0" name=""/>
        <dsp:cNvSpPr/>
      </dsp:nvSpPr>
      <dsp:spPr>
        <a:xfrm>
          <a:off x="1011519" y="0"/>
          <a:ext cx="1963719" cy="196377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AEB30-739B-4C56-8D2B-36D81A119BE5}">
      <dsp:nvSpPr>
        <dsp:cNvPr id="0" name=""/>
        <dsp:cNvSpPr/>
      </dsp:nvSpPr>
      <dsp:spPr>
        <a:xfrm>
          <a:off x="1445224" y="710966"/>
          <a:ext cx="1095600" cy="54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外部记忆</a:t>
          </a:r>
        </a:p>
      </dsp:txBody>
      <dsp:txXfrm>
        <a:off x="1445224" y="710966"/>
        <a:ext cx="1095600" cy="547735"/>
      </dsp:txXfrm>
    </dsp:sp>
    <dsp:sp modelId="{018A8A1F-C64E-4FDB-AD4E-D0EC35EE97C9}">
      <dsp:nvSpPr>
        <dsp:cNvPr id="0" name=""/>
        <dsp:cNvSpPr/>
      </dsp:nvSpPr>
      <dsp:spPr>
        <a:xfrm>
          <a:off x="606161" y="1258702"/>
          <a:ext cx="1686984" cy="168769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5D0F5-E45C-49DF-B7A9-8FD8028AB267}">
      <dsp:nvSpPr>
        <dsp:cNvPr id="0" name=""/>
        <dsp:cNvSpPr/>
      </dsp:nvSpPr>
      <dsp:spPr>
        <a:xfrm>
          <a:off x="897423" y="1841500"/>
          <a:ext cx="1095600" cy="54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注意力</a:t>
          </a:r>
        </a:p>
      </dsp:txBody>
      <dsp:txXfrm>
        <a:off x="897423" y="1841500"/>
        <a:ext cx="1095600" cy="547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7/26/2019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https://smerity.com/articles/2015/keras_qa.html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547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https://smerity.com/articles/2015/keras_qa.html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9737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简单循环神经网络存在长期依赖问题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 LSTM</a:t>
            </a:r>
            <a:r>
              <a:rPr lang="zh-CN" altLang="en-US" dirty="0"/>
              <a:t>网络）引入一个近似线性依赖的记忆单元来存储远距离的信息。</a:t>
            </a:r>
            <a:endParaRPr lang="en-US" altLang="zh-CN" dirty="0"/>
          </a:p>
          <a:p>
            <a:pPr lvl="1"/>
            <a:r>
              <a:rPr lang="zh-CN" altLang="en-US" dirty="0"/>
              <a:t>记忆单元的存储能力和其大小相关。如果增加记忆单元的大小，网络的参数也随之增加。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5654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100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08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554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mp"/><Relationship Id="rId5" Type="http://schemas.openxmlformats.org/officeDocument/2006/relationships/image" Target="../media/image8.tmp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olinraffel.com/publications/iclr2016feed.pdf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hyperlink" Target="http://implicitemotions.wassa2018.com/paper/7.pdf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@gautam.karmakar/attention-for-neural-connectionist-machine-translation-b833d1e085a3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m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0.png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tmp"/><Relationship Id="rId4" Type="http://schemas.openxmlformats.org/officeDocument/2006/relationships/image" Target="../media/image50.tm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注意力机制与外部记忆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自下而上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自上而下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19400" y="2286000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汇聚（</a:t>
            </a:r>
            <a:r>
              <a:rPr lang="en-US" altLang="zh-CN" sz="2800" dirty="0"/>
              <a:t>pooling</a:t>
            </a:r>
            <a:r>
              <a:rPr lang="zh-CN" altLang="en-US" sz="2800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70884" y="4724400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会聚（</a:t>
            </a:r>
            <a:r>
              <a:rPr lang="en-US" altLang="zh-CN" sz="2800" dirty="0"/>
              <a:t>focus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1341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45F0E-A1C8-4848-B092-C5BB14DB0E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人工神经网络中的注意力机制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36180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93240D-3728-4022-82FE-D4513D123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2" b="15057"/>
          <a:stretch/>
        </p:blipFill>
        <p:spPr>
          <a:xfrm>
            <a:off x="1379860" y="2093317"/>
            <a:ext cx="5096127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533B32-4482-4AE3-B355-C5903F8294D7}"/>
                  </a:ext>
                </a:extLst>
              </p:cNvPr>
              <p:cNvSpPr txBox="1"/>
              <p:nvPr/>
            </p:nvSpPr>
            <p:spPr>
              <a:xfrm>
                <a:off x="7391400" y="3429000"/>
                <a:ext cx="388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533B32-4482-4AE3-B355-C5903F829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3429000"/>
                <a:ext cx="388248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2F92E5-7267-4C8E-8367-17151F6CA699}"/>
                  </a:ext>
                </a:extLst>
              </p:cNvPr>
              <p:cNvSpPr txBox="1"/>
              <p:nvPr/>
            </p:nvSpPr>
            <p:spPr>
              <a:xfrm>
                <a:off x="3733800" y="5029200"/>
                <a:ext cx="3914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2F92E5-7267-4C8E-8367-17151F6CA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5029200"/>
                <a:ext cx="3914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8B1DE82-5B45-4DD2-A51A-3D873E02813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29527" y="2819400"/>
            <a:ext cx="0" cy="2209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B1AF51B-E9B1-4B5A-A87F-60B9C58BE93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927924" y="3613666"/>
            <a:ext cx="3463476" cy="0"/>
          </a:xfrm>
          <a:prstGeom prst="straightConnector1">
            <a:avLst/>
          </a:prstGeom>
          <a:ln w="571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DC5D8A7-6AF1-4E0B-966C-6FCE4F0F4330}"/>
              </a:ext>
            </a:extLst>
          </p:cNvPr>
          <p:cNvCxnSpPr/>
          <p:nvPr/>
        </p:nvCxnSpPr>
        <p:spPr>
          <a:xfrm>
            <a:off x="1447800" y="2819400"/>
            <a:ext cx="5028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55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>
                <a:extLst>
                  <a:ext uri="{FF2B5EF4-FFF2-40B4-BE49-F238E27FC236}">
                    <a16:creationId xmlns:a16="http://schemas.microsoft.com/office/drawing/2014/main" id="{22F24509-78A9-4ED6-A9C9-44F9E25928B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软性注意力机制（</a:t>
                </a:r>
                <a:r>
                  <a:rPr lang="en-US" altLang="zh-CN" dirty="0"/>
                  <a:t>soft attention mechanism</a:t>
                </a:r>
                <a:r>
                  <a:rPr lang="zh-CN" altLang="en-US" dirty="0"/>
                  <a:t>）</a:t>
                </a:r>
              </a:p>
              <a:p>
                <a:r>
                  <a:rPr lang="zh-CN" altLang="en-US" dirty="0"/>
                  <a:t>注意力机制可以分为两步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计算注意力分布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根据</a:t>
                </a:r>
                <a:r>
                  <a:rPr lang="en-US" altLang="zh-CN" dirty="0"/>
                  <a:t>α</a:t>
                </a:r>
                <a:r>
                  <a:rPr lang="zh-CN" altLang="en-US" dirty="0"/>
                  <a:t>来计算输入信息的加权平均。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8" name="内容占位符 17">
                <a:extLst>
                  <a:ext uri="{FF2B5EF4-FFF2-40B4-BE49-F238E27FC236}">
                    <a16:creationId xmlns:a16="http://schemas.microsoft.com/office/drawing/2014/main" id="{22F24509-78A9-4ED6-A9C9-44F9E2592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9EBAD22-F092-47E4-89CD-132A5575D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26" y="2209800"/>
            <a:ext cx="3429000" cy="3617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063A1AB-628B-47A3-803E-319ED1190397}"/>
                  </a:ext>
                </a:extLst>
              </p:cNvPr>
              <p:cNvSpPr/>
              <p:nvPr/>
            </p:nvSpPr>
            <p:spPr>
              <a:xfrm>
                <a:off x="4272673" y="2890839"/>
                <a:ext cx="1891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打分函数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063A1AB-628B-47A3-803E-319ED1190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673" y="2890839"/>
                <a:ext cx="1891030" cy="369332"/>
              </a:xfrm>
              <a:prstGeom prst="rect">
                <a:avLst/>
              </a:prstGeom>
              <a:blipFill>
                <a:blip r:embed="rId4"/>
                <a:stretch>
                  <a:fillRect t="-6557" r="-2258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BCDF3D7C-DEF4-4E85-BBE6-A2D4A9059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85" y="2743200"/>
            <a:ext cx="2264288" cy="17308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43D6309-1B5C-4D6B-BD86-09F2536F4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872399"/>
            <a:ext cx="2296946" cy="117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27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17F4922-E12D-4B55-A8FD-EFDDDA7A75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注意力打分函数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17F4922-E12D-4B55-A8FD-EFDDDA7A7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b="-22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B8C926F-B711-48A0-9B6F-51FD0B0FA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30771"/>
            <a:ext cx="7057412" cy="24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77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E5595-9457-44DF-84AD-697E9B0C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CEE08A-D372-49C0-9212-87BA554DAA5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4A6FF0-F3F2-49F3-8D1D-C3EFFACA5387}"/>
              </a:ext>
            </a:extLst>
          </p:cNvPr>
          <p:cNvSpPr/>
          <p:nvPr/>
        </p:nvSpPr>
        <p:spPr>
          <a:xfrm>
            <a:off x="4419600" y="14478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hlinkClick r:id="rId2"/>
              </a:rPr>
              <a:t>https://colinraffel.com/publications/iclr2016feed.pdf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091D09-56F6-4922-B470-79A657FA4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12776"/>
            <a:ext cx="5178856" cy="39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E5595-9457-44DF-84AD-697E9B0C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CEE08A-D372-49C0-9212-87BA554DAA5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4A6FF0-F3F2-49F3-8D1D-C3EFFACA5387}"/>
              </a:ext>
            </a:extLst>
          </p:cNvPr>
          <p:cNvSpPr/>
          <p:nvPr/>
        </p:nvSpPr>
        <p:spPr>
          <a:xfrm>
            <a:off x="4419600" y="14478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hlinkClick r:id="rId2"/>
              </a:rPr>
              <a:t>http://implicitemotions.wassa2018.com/paper/7.pdf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5E1DDE-063D-4789-AEFF-90D9F9346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20" y="2029966"/>
            <a:ext cx="6884159" cy="422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90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E5595-9457-44DF-84AD-697E9B0C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CEE08A-D372-49C0-9212-87BA554DAA5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</a:p>
        </p:txBody>
      </p:sp>
      <p:pic>
        <p:nvPicPr>
          <p:cNvPr id="1028" name="Picture 4" descr="https://richliao.github.io/images/HierachicalAttention.png">
            <a:extLst>
              <a:ext uri="{FF2B5EF4-FFF2-40B4-BE49-F238E27FC236}">
                <a16:creationId xmlns:a16="http://schemas.microsoft.com/office/drawing/2014/main" id="{A24349D9-631E-4AE6-9524-341CC7A71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800" y="381000"/>
            <a:ext cx="50670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761F0E-B672-4C61-8DA8-A54C2E37A7AF}"/>
              </a:ext>
            </a:extLst>
          </p:cNvPr>
          <p:cNvSpPr/>
          <p:nvPr/>
        </p:nvSpPr>
        <p:spPr>
          <a:xfrm>
            <a:off x="228600" y="5638800"/>
            <a:ext cx="3276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https://www.cs.cmu.edu/~diyiy/docs/naacl16.pdf</a:t>
            </a:r>
          </a:p>
        </p:txBody>
      </p:sp>
    </p:spTree>
    <p:extLst>
      <p:ext uri="{BB962C8B-B14F-4D97-AF65-F5344CB8AC3E}">
        <p14:creationId xmlns:p14="http://schemas.microsoft.com/office/powerpoint/2010/main" val="3167477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73E06-BE15-4C5D-B576-9B76CB09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pic>
        <p:nvPicPr>
          <p:cNvPr id="2050" name="Picture 2" descr="Image result for attention machine translation">
            <a:extLst>
              <a:ext uri="{FF2B5EF4-FFF2-40B4-BE49-F238E27FC236}">
                <a16:creationId xmlns:a16="http://schemas.microsoft.com/office/drawing/2014/main" id="{24CD0F66-C475-4282-A946-6EE2BD712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800"/>
            <a:ext cx="761047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ttention machine translation">
            <a:extLst>
              <a:ext uri="{FF2B5EF4-FFF2-40B4-BE49-F238E27FC236}">
                <a16:creationId xmlns:a16="http://schemas.microsoft.com/office/drawing/2014/main" id="{0E97742B-2890-427B-B908-F75775169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76104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67D1981-A2AB-4CAF-BDFD-B304A5657D98}"/>
              </a:ext>
            </a:extLst>
          </p:cNvPr>
          <p:cNvSpPr/>
          <p:nvPr/>
        </p:nvSpPr>
        <p:spPr>
          <a:xfrm>
            <a:off x="4495800" y="58674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hlinkClick r:id="rId4"/>
              </a:rPr>
              <a:t>https://medium.com/@gautam.karmakar/attention-for-neural-connectionist-machine-translation-b833d1e085a3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84915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3B102-992B-4227-8BCC-A05055305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pic>
        <p:nvPicPr>
          <p:cNvPr id="4098" name="Picture 2" descr="NMT Attention">
            <a:extLst>
              <a:ext uri="{FF2B5EF4-FFF2-40B4-BE49-F238E27FC236}">
                <a16:creationId xmlns:a16="http://schemas.microsoft.com/office/drawing/2014/main" id="{8BE67742-63B0-41FB-B6A5-A5DF34777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447800"/>
            <a:ext cx="3328987" cy="424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04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0AB5C-0212-4C08-9722-39F7C8CE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网络能力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A497143-A791-4EC0-AD72-E64530BDEF9E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57761351"/>
              </p:ext>
            </p:extLst>
          </p:nvPr>
        </p:nvGraphicFramePr>
        <p:xfrm>
          <a:off x="381000" y="1331567"/>
          <a:ext cx="8229600" cy="3307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67F021E-3159-42EA-8AF3-04D77E5F2313}"/>
              </a:ext>
            </a:extLst>
          </p:cNvPr>
          <p:cNvSpPr txBox="1"/>
          <p:nvPr/>
        </p:nvSpPr>
        <p:spPr>
          <a:xfrm>
            <a:off x="533400" y="4887426"/>
            <a:ext cx="7696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增加网络能力的另一种思路：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</a:rPr>
              <a:t>注意力机制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</a:rPr>
              <a:t>外部记忆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7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7F799-D3F7-4F8F-A5B2-12524F54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pic>
        <p:nvPicPr>
          <p:cNvPr id="3074" name="Picture 2" descr="Image result for attention machine translation">
            <a:extLst>
              <a:ext uri="{FF2B5EF4-FFF2-40B4-BE49-F238E27FC236}">
                <a16:creationId xmlns:a16="http://schemas.microsoft.com/office/drawing/2014/main" id="{0404B557-0DD4-4BEA-AC3C-74CFA0AC8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022" y="457200"/>
            <a:ext cx="6038850" cy="616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41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F2D944-1A69-4E6A-A21D-7C8C8968C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2600"/>
            <a:ext cx="6504001" cy="387191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B5BF1A3-FB9B-4CD2-AA84-FCBE5D7FDF71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75593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35C20-634F-4A4F-8C7A-2E4F481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295C7-7087-49A2-BEF2-D0B787A0E92E}"/>
              </a:ext>
            </a:extLst>
          </p:cNvPr>
          <p:cNvSpPr/>
          <p:nvPr/>
        </p:nvSpPr>
        <p:spPr>
          <a:xfrm>
            <a:off x="4419600" y="49381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http://kelvinxu.github.io/projects/capgen.html</a:t>
            </a:r>
          </a:p>
        </p:txBody>
      </p:sp>
      <p:sp>
        <p:nvSpPr>
          <p:cNvPr id="3" name="AutoShape 2" descr="model_diagram">
            <a:extLst>
              <a:ext uri="{FF2B5EF4-FFF2-40B4-BE49-F238E27FC236}">
                <a16:creationId xmlns:a16="http://schemas.microsoft.com/office/drawing/2014/main" id="{9544C62B-C033-4EA9-BFEC-D3CBDBEC9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45FBD1-ACA8-4767-9191-BAC8B110BC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5" y="2133600"/>
            <a:ext cx="7066850" cy="30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01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35C20-634F-4A4F-8C7A-2E4F481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295C7-7087-49A2-BEF2-D0B787A0E92E}"/>
              </a:ext>
            </a:extLst>
          </p:cNvPr>
          <p:cNvSpPr/>
          <p:nvPr/>
        </p:nvSpPr>
        <p:spPr>
          <a:xfrm>
            <a:off x="4419600" y="49381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http://kelvinxu.github.io/projects/capgen.html</a:t>
            </a:r>
          </a:p>
        </p:txBody>
      </p:sp>
      <p:pic>
        <p:nvPicPr>
          <p:cNvPr id="8" name="屏幕录制 7">
            <a:hlinkClick r:id="" action="ppaction://media"/>
            <a:extLst>
              <a:ext uri="{FF2B5EF4-FFF2-40B4-BE49-F238E27FC236}">
                <a16:creationId xmlns:a16="http://schemas.microsoft.com/office/drawing/2014/main" id="{3A4D51F5-B2AB-4EC8-AA46-4C5649C33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2337" y="1659731"/>
            <a:ext cx="5039326" cy="3843337"/>
          </a:xfrm>
          <a:prstGeom prst="rect">
            <a:avLst/>
          </a:prstGeom>
        </p:spPr>
      </p:pic>
      <p:sp>
        <p:nvSpPr>
          <p:cNvPr id="3" name="AutoShape 2" descr="model_diagram">
            <a:extLst>
              <a:ext uri="{FF2B5EF4-FFF2-40B4-BE49-F238E27FC236}">
                <a16:creationId xmlns:a16="http://schemas.microsoft.com/office/drawing/2014/main" id="{9544C62B-C033-4EA9-BFEC-D3CBDBEC9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69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阅读理解</a:t>
            </a:r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 descr="âbidafâçå¾çæç´¢ç»æ">
            <a:extLst>
              <a:ext uri="{FF2B5EF4-FFF2-40B4-BE49-F238E27FC236}">
                <a16:creationId xmlns:a16="http://schemas.microsoft.com/office/drawing/2014/main" id="{45078C2C-5D8F-483A-BC74-897C5B4DE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9" y="1447800"/>
            <a:ext cx="8387482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2D442E-52A6-4A67-8110-1E64C117EAA9}"/>
              </a:ext>
            </a:extLst>
          </p:cNvPr>
          <p:cNvSpPr/>
          <p:nvPr/>
        </p:nvSpPr>
        <p:spPr>
          <a:xfrm>
            <a:off x="4724400" y="647700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https://allenai.github.io/bi-att-flow/</a:t>
            </a:r>
          </a:p>
        </p:txBody>
      </p:sp>
    </p:spTree>
    <p:extLst>
      <p:ext uri="{BB962C8B-B14F-4D97-AF65-F5344CB8AC3E}">
        <p14:creationId xmlns:p14="http://schemas.microsoft.com/office/powerpoint/2010/main" val="3665775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E9896-6C14-4C3E-9E45-C10CFB21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4091F-9788-4113-87AE-14E0779112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硬性注意力（</a:t>
            </a:r>
            <a:r>
              <a:rPr lang="en-US" altLang="zh-CN" dirty="0"/>
              <a:t>hard 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键值对注意力（ </a:t>
            </a:r>
            <a:r>
              <a:rPr lang="en-US" altLang="zh-CN" dirty="0"/>
              <a:t>key-value pair attention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DD056F-A477-464B-AD86-7F5CCAC49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19400"/>
            <a:ext cx="2579982" cy="3254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9BD7FAE-4BDE-4E84-A45F-0B936735BDD6}"/>
                  </a:ext>
                </a:extLst>
              </p:cNvPr>
              <p:cNvSpPr/>
              <p:nvPr/>
            </p:nvSpPr>
            <p:spPr>
              <a:xfrm>
                <a:off x="4101970" y="3200400"/>
                <a:ext cx="39188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用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 = [(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),··· ,(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𝒗𝑵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dirty="0"/>
                  <a:t>表示N个输入信息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9BD7FAE-4BDE-4E84-A45F-0B936735B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970" y="3200400"/>
                <a:ext cx="3918891" cy="646331"/>
              </a:xfrm>
              <a:prstGeom prst="rect">
                <a:avLst/>
              </a:prstGeom>
              <a:blipFill>
                <a:blip r:embed="rId3"/>
                <a:stretch>
                  <a:fillRect l="-1400" t="-3774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E3AABC13-627C-4E9F-A7B8-524722127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038600"/>
            <a:ext cx="3249471" cy="13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93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E9896-6C14-4C3E-9E45-C10CFB21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4091F-9788-4113-87AE-14E0779112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多头注意力（</a:t>
            </a:r>
            <a:r>
              <a:rPr lang="en-US" altLang="zh-CN" dirty="0"/>
              <a:t>multi-head 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结构化注意力（</a:t>
            </a:r>
            <a:r>
              <a:rPr lang="en-US" altLang="zh-CN" dirty="0"/>
              <a:t>structural  attention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09619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39E42-DDCA-457D-A7AC-338F6487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指针网络（</a:t>
            </a:r>
            <a:r>
              <a:rPr lang="en-US" altLang="zh-CN" dirty="0"/>
              <a:t> pointer  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946B2-787A-46F3-BDB8-B60BAA13CA9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我们可以只利用注意力机制中的第一步，将注意力分布作为一个软性的指针（</a:t>
            </a:r>
            <a:r>
              <a:rPr lang="en-US" altLang="zh-CN" dirty="0"/>
              <a:t>pointer</a:t>
            </a:r>
            <a:r>
              <a:rPr lang="zh-CN" altLang="en-US" dirty="0"/>
              <a:t>）来指出相关信息的位置。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86BCCE-7A7A-4943-99AE-A744DFB6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048000"/>
            <a:ext cx="5192622" cy="24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64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E94AF-FAE4-45B1-AAF1-76C463E189E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当使用神经网络来处理一个变长的向量序列时，我们通常可以使用</a:t>
            </a:r>
            <a:r>
              <a:rPr lang="zh-CN" altLang="en-US" dirty="0">
                <a:solidFill>
                  <a:srgbClr val="FF0000"/>
                </a:solidFill>
              </a:rPr>
              <a:t>卷积网络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循环网络</a:t>
            </a:r>
            <a:r>
              <a:rPr lang="zh-CN" altLang="en-US" dirty="0"/>
              <a:t>进行编码来得到一个相同长度的输出向量序列。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B0DDBC-343C-4CD3-B7F0-594ED4E1C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81400"/>
            <a:ext cx="6124074" cy="1600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8FE6D2-F7E8-4058-B3A2-34D725313AD5}"/>
              </a:ext>
            </a:extLst>
          </p:cNvPr>
          <p:cNvSpPr/>
          <p:nvPr/>
        </p:nvSpPr>
        <p:spPr>
          <a:xfrm>
            <a:off x="2147637" y="52293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只建模了输入信息的局部依赖关系</a:t>
            </a:r>
          </a:p>
        </p:txBody>
      </p:sp>
    </p:spTree>
    <p:extLst>
      <p:ext uri="{BB962C8B-B14F-4D97-AF65-F5344CB8AC3E}">
        <p14:creationId xmlns:p14="http://schemas.microsoft.com/office/powerpoint/2010/main" val="3655681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E94AF-FAE4-45B1-AAF1-76C463E189E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如何建立非局部（</a:t>
            </a:r>
            <a:r>
              <a:rPr lang="en-US" altLang="zh-CN" dirty="0"/>
              <a:t>Non-local</a:t>
            </a:r>
            <a:r>
              <a:rPr lang="zh-CN" altLang="en-US" dirty="0"/>
              <a:t>）的依赖关系</a:t>
            </a:r>
            <a:endParaRPr lang="en-US" altLang="zh-CN" dirty="0"/>
          </a:p>
          <a:p>
            <a:pPr lvl="1"/>
            <a:r>
              <a:rPr lang="zh-CN" altLang="en-US" dirty="0"/>
              <a:t>全连接？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8FE6D2-F7E8-4058-B3A2-34D725313AD5}"/>
              </a:ext>
            </a:extLst>
          </p:cNvPr>
          <p:cNvSpPr/>
          <p:nvPr/>
        </p:nvSpPr>
        <p:spPr>
          <a:xfrm>
            <a:off x="2133600" y="545413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无法处理变长问题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0A0317-6948-4E3D-9489-419BABFB3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456008"/>
            <a:ext cx="5257800" cy="290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A33764A-BD4D-4338-A444-91722EA4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例子：阅读理解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3B63A72-2F2D-41F6-A348-9B6E5F34E67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24912" y="2514600"/>
            <a:ext cx="3810000" cy="24384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1 John moved to the bedroom.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2 Mary grabbed the football there.</a:t>
            </a:r>
          </a:p>
          <a:p>
            <a:pPr marL="0" indent="0">
              <a:buNone/>
            </a:pPr>
            <a:r>
              <a:rPr lang="en-US" altLang="zh-CN" sz="1800" dirty="0"/>
              <a:t>3 Sandra journeyed to the bedroom.</a:t>
            </a:r>
          </a:p>
          <a:p>
            <a:pPr marL="0" indent="0">
              <a:buNone/>
            </a:pPr>
            <a:r>
              <a:rPr lang="en-US" altLang="zh-CN" sz="1800" dirty="0"/>
              <a:t>4 Sandra went back to the hallway.</a:t>
            </a:r>
          </a:p>
          <a:p>
            <a:pPr marL="0" indent="0">
              <a:buNone/>
            </a:pPr>
            <a:r>
              <a:rPr lang="en-US" altLang="zh-CN" sz="1800" dirty="0"/>
              <a:t>5 Mary moved to the garden.</a:t>
            </a:r>
          </a:p>
          <a:p>
            <a:pPr marL="0" indent="0">
              <a:buNone/>
            </a:pPr>
            <a:r>
              <a:rPr lang="en-US" altLang="zh-CN" sz="1800" dirty="0"/>
              <a:t>6 Mary journeyed to the office.</a:t>
            </a:r>
          </a:p>
          <a:p>
            <a:pPr marL="0" indent="0">
              <a:buNone/>
            </a:pPr>
            <a:r>
              <a:rPr lang="en-US" altLang="zh-CN" sz="1800" dirty="0"/>
              <a:t>7 Where is the football? </a:t>
            </a:r>
            <a:r>
              <a:rPr lang="en-US" altLang="zh-CN" sz="1800" dirty="0">
                <a:solidFill>
                  <a:srgbClr val="FF0000"/>
                </a:solidFill>
              </a:rPr>
              <a:t>office</a:t>
            </a:r>
            <a:endParaRPr lang="zh-CN" altLang="en-US" sz="1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1C16D3-C183-4DD0-9C9F-A6B259585D59}"/>
              </a:ext>
            </a:extLst>
          </p:cNvPr>
          <p:cNvSpPr/>
          <p:nvPr/>
        </p:nvSpPr>
        <p:spPr>
          <a:xfrm>
            <a:off x="685800" y="1752600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Facebook </a:t>
            </a:r>
            <a:r>
              <a:rPr lang="en-US" altLang="zh-CN" dirty="0" err="1"/>
              <a:t>bAbi</a:t>
            </a:r>
            <a:r>
              <a:rPr lang="en-US" altLang="zh-CN" dirty="0"/>
              <a:t> tasks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5F0CD21-C8FC-4EEE-86E4-49ADC901D1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819400"/>
            <a:ext cx="4967841" cy="22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51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7E94AF-FAE4-45B1-AAF1-76C463E189E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</p:spPr>
            <p:txBody>
              <a:bodyPr/>
              <a:lstStyle/>
              <a:p>
                <a:r>
                  <a:rPr lang="zh-CN" altLang="en-US" dirty="0"/>
                  <a:t>输入序列为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,··· 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 ∈ 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首先生成三个向量序列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7E94AF-FAE4-45B1-AAF1-76C463E18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  <a:blipFill>
                <a:blip r:embed="rId2"/>
                <a:stretch>
                  <a:fillRect l="-1037" t="-1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C26226C-0BBA-48C1-ABDE-C6A3586FB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01645"/>
            <a:ext cx="2286000" cy="12376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A45624-6105-42A9-A4DC-3C20199E2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31255"/>
            <a:ext cx="2427578" cy="16437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D57A44-B0CD-4A8C-81CA-5B2E01B73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500" y="2819400"/>
            <a:ext cx="4670573" cy="18529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C69BAEA-5A8A-4D7C-83E4-0294E3B1A42E}"/>
                  </a:ext>
                </a:extLst>
              </p:cNvPr>
              <p:cNvSpPr/>
              <p:nvPr/>
            </p:nvSpPr>
            <p:spPr>
              <a:xfrm>
                <a:off x="4814495" y="4748547"/>
                <a:ext cx="3864556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连接权重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由注意力机制动态生成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C69BAEA-5A8A-4D7C-83E4-0294E3B1A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495" y="4748547"/>
                <a:ext cx="3864556" cy="391646"/>
              </a:xfrm>
              <a:prstGeom prst="rect">
                <a:avLst/>
              </a:prstGeom>
              <a:blipFill>
                <a:blip r:embed="rId6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571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17F3A-2456-4F2D-B808-608AB594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1026" name="Picture 2" descr="âattention mechanism Transformerâçå¾çæç´¢ç»æ">
            <a:extLst>
              <a:ext uri="{FF2B5EF4-FFF2-40B4-BE49-F238E27FC236}">
                <a16:creationId xmlns:a16="http://schemas.microsoft.com/office/drawing/2014/main" id="{8ECAC5EE-D38F-4F0C-A22C-80ED68B5B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5237286" cy="465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3E4F6EA-D7C3-4A68-A02A-EB475659167A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4410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004859-492C-4D5F-9A8E-043EEB475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5202064" cy="46005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9D4AADF-BD2D-4E75-9ACB-3BF2C40DB0A8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0958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NLPãGoogle BERTè¯¦è§£">
            <a:extLst>
              <a:ext uri="{FF2B5EF4-FFF2-40B4-BE49-F238E27FC236}">
                <a16:creationId xmlns:a16="http://schemas.microsoft.com/office/drawing/2014/main" id="{2D074346-965D-405B-AC2D-95DEB42A0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5" b="14973"/>
          <a:stretch/>
        </p:blipFill>
        <p:spPr bwMode="auto">
          <a:xfrm>
            <a:off x="685800" y="381000"/>
            <a:ext cx="70866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view">
            <a:extLst>
              <a:ext uri="{FF2B5EF4-FFF2-40B4-BE49-F238E27FC236}">
                <a16:creationId xmlns:a16="http://schemas.microsoft.com/office/drawing/2014/main" id="{1404FBB9-9603-4068-83B3-4C1D418E1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028825"/>
            <a:ext cx="903922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eview">
            <a:extLst>
              <a:ext uri="{FF2B5EF4-FFF2-40B4-BE49-F238E27FC236}">
                <a16:creationId xmlns:a16="http://schemas.microsoft.com/office/drawing/2014/main" id="{B4B3EAB8-6526-44E6-A7CB-ED3AAED9B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67200"/>
            <a:ext cx="774037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35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eview">
            <a:extLst>
              <a:ext uri="{FF2B5EF4-FFF2-40B4-BE49-F238E27FC236}">
                <a16:creationId xmlns:a16="http://schemas.microsoft.com/office/drawing/2014/main" id="{6B87E05C-81D4-4E72-BFF2-485611A18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2" y="152400"/>
            <a:ext cx="6391275" cy="640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860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733D3-DBBA-4BF0-B740-73BB99C8E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外部记忆</a:t>
            </a:r>
          </a:p>
        </p:txBody>
      </p:sp>
    </p:spTree>
    <p:extLst>
      <p:ext uri="{BB962C8B-B14F-4D97-AF65-F5344CB8AC3E}">
        <p14:creationId xmlns:p14="http://schemas.microsoft.com/office/powerpoint/2010/main" val="2665937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大脑中的记忆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记忆：外界信息在人脑中的内部表示</a:t>
            </a:r>
            <a:endParaRPr lang="en-US" altLang="zh-CN" dirty="0"/>
          </a:p>
          <a:p>
            <a:r>
              <a:rPr lang="zh-CN" altLang="en-US" dirty="0"/>
              <a:t>记忆过程</a:t>
            </a:r>
            <a:endParaRPr lang="en-US" altLang="zh-CN" dirty="0"/>
          </a:p>
          <a:p>
            <a:pPr lvl="1"/>
            <a:r>
              <a:rPr lang="zh-CN" altLang="en-US" dirty="0"/>
              <a:t>工作记忆（短期记忆）</a:t>
            </a:r>
            <a:endParaRPr lang="en-US" altLang="zh-CN" dirty="0"/>
          </a:p>
          <a:p>
            <a:pPr lvl="1"/>
            <a:r>
              <a:rPr lang="zh-CN" altLang="en-US" dirty="0"/>
              <a:t>情景记忆</a:t>
            </a:r>
            <a:endParaRPr lang="en-US" altLang="zh-CN" dirty="0"/>
          </a:p>
          <a:p>
            <a:pPr lvl="1"/>
            <a:r>
              <a:rPr lang="zh-CN" altLang="en-US" dirty="0"/>
              <a:t>结构记忆（长期记忆）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特点：联想记忆（</a:t>
            </a:r>
            <a:r>
              <a:rPr lang="en-US" altLang="zh-CN" dirty="0"/>
              <a:t>Associative Memory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22855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不严格的类比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34EF32-0685-4817-BCD2-EC28B1614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9800"/>
            <a:ext cx="6889417" cy="298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61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记忆容量实验</a:t>
            </a:r>
            <a:endParaRPr lang="en-US" altLang="zh-TW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3657600"/>
            <a:ext cx="8763000" cy="10668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TW" sz="6600" dirty="0"/>
              <a:t>L O D T M X H R U</a:t>
            </a:r>
          </a:p>
          <a:p>
            <a:pPr algn="ctr">
              <a:buFontTx/>
              <a:buNone/>
            </a:pPr>
            <a:endParaRPr lang="en-US" altLang="zh-TW" sz="66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89098" y="2133600"/>
            <a:ext cx="766430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lang="en-US" altLang="zh-CN" sz="3200" kern="1200" dirty="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410766" indent="-204788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800" kern="120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744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722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20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pt-BR" altLang="zh-TW" sz="6600" dirty="0"/>
              <a:t>E P G L A K S</a:t>
            </a:r>
          </a:p>
        </p:txBody>
      </p:sp>
      <p:sp>
        <p:nvSpPr>
          <p:cNvPr id="2" name="矩形 1"/>
          <p:cNvSpPr/>
          <p:nvPr/>
        </p:nvSpPr>
        <p:spPr>
          <a:xfrm>
            <a:off x="1524000" y="2133600"/>
            <a:ext cx="5638800" cy="106680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524000" y="2169468"/>
            <a:ext cx="5791200" cy="1107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63840" y="13070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请尽力记住所有的字母</a:t>
            </a:r>
          </a:p>
        </p:txBody>
      </p:sp>
    </p:spTree>
    <p:extLst>
      <p:ext uri="{BB962C8B-B14F-4D97-AF65-F5344CB8AC3E}">
        <p14:creationId xmlns:p14="http://schemas.microsoft.com/office/powerpoint/2010/main" val="259275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 autoUpdateAnimBg="0"/>
      <p:bldP spid="4" grpId="0" build="p" autoUpdateAnimBg="0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E4199-20C7-403F-9F98-DC9E40916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结构化的外部记忆</a:t>
            </a:r>
          </a:p>
        </p:txBody>
      </p:sp>
    </p:spTree>
    <p:extLst>
      <p:ext uri="{BB962C8B-B14F-4D97-AF65-F5344CB8AC3E}">
        <p14:creationId xmlns:p14="http://schemas.microsoft.com/office/powerpoint/2010/main" val="460222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A33764A-BD4D-4338-A444-91722EA4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例子：阅读理解 </a:t>
            </a:r>
            <a:r>
              <a:rPr lang="en-US" altLang="zh-CN" dirty="0" err="1"/>
              <a:t>SQuAD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08F2C6-67FF-4FF0-A731-4EE54F5C4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6281721" cy="45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06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6B8B1-3615-44AD-A87C-F6475B18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记忆网络（</a:t>
            </a:r>
            <a:r>
              <a:rPr lang="en-US" altLang="zh-CN" dirty="0"/>
              <a:t>Memory 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3E01A-E759-441A-A866-5365FB87B74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记忆增强神经网络（</a:t>
            </a:r>
            <a:r>
              <a:rPr lang="en-US" altLang="zh-CN" dirty="0"/>
              <a:t>Memory Augmented Neural Network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主网络</a:t>
            </a:r>
            <a:endParaRPr lang="en-US" altLang="zh-CN" dirty="0"/>
          </a:p>
          <a:p>
            <a:pPr lvl="1"/>
            <a:r>
              <a:rPr lang="zh-CN" altLang="en-US" dirty="0"/>
              <a:t>外部记忆</a:t>
            </a:r>
            <a:endParaRPr lang="en-US" altLang="zh-CN" dirty="0"/>
          </a:p>
          <a:p>
            <a:pPr lvl="1"/>
            <a:r>
              <a:rPr lang="zh-CN" altLang="en-US" dirty="0"/>
              <a:t>读写操作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274785-B0C3-4C94-9DFA-82F1E7A95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581400"/>
            <a:ext cx="4510769" cy="220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2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外部记忆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外部记忆定义为矩阵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dirty="0"/>
                      <m:t>R</m:t>
                    </m:r>
                    <m:r>
                      <m:rPr>
                        <m:nor/>
                      </m:rPr>
                      <a:rPr lang="en-US" altLang="zh-CN" b="0" i="0" baseline="30000" dirty="0" smtClean="0"/>
                      <m:t>d</m:t>
                    </m:r>
                    <m:r>
                      <m:rPr>
                        <m:nor/>
                      </m:rPr>
                      <a:rPr lang="en-US" altLang="zh-CN" baseline="30000" dirty="0"/>
                      <m:t>×</m:t>
                    </m:r>
                    <m:r>
                      <a:rPr lang="en-US" altLang="zh-CN" b="0" i="1" baseline="30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k </a:t>
                </a:r>
                <a:r>
                  <a:rPr lang="zh-CN" altLang="en-US" dirty="0"/>
                  <a:t>是记忆片段的数量，</a:t>
                </a:r>
                <a:r>
                  <a:rPr lang="en-US" altLang="zh-CN" dirty="0"/>
                  <a:t>d </a:t>
                </a:r>
                <a:r>
                  <a:rPr lang="zh-CN" altLang="en-US" dirty="0"/>
                  <a:t>是每个记忆片段的大小</a:t>
                </a:r>
                <a:endParaRPr lang="en-US" altLang="zh-CN" dirty="0"/>
              </a:p>
              <a:p>
                <a:r>
                  <a:rPr lang="zh-CN" altLang="en-US" dirty="0"/>
                  <a:t>外部记忆类型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只读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Memory Network</a:t>
                </a:r>
              </a:p>
              <a:p>
                <a:pPr lvl="2"/>
                <a:r>
                  <a:rPr lang="en-US" altLang="zh-CN" dirty="0"/>
                  <a:t>RNN</a:t>
                </a:r>
                <a:r>
                  <a:rPr lang="zh-CN" altLang="en-US" dirty="0"/>
                  <a:t>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可读写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NTM</a:t>
                </a:r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如何读写？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581985" y="52578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360652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记忆网络</a:t>
            </a:r>
          </a:p>
        </p:txBody>
      </p:sp>
      <p:sp>
        <p:nvSpPr>
          <p:cNvPr id="7" name="矩形 6"/>
          <p:cNvSpPr/>
          <p:nvPr/>
        </p:nvSpPr>
        <p:spPr>
          <a:xfrm>
            <a:off x="2743200" y="457200"/>
            <a:ext cx="586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Sukhbaatar</a:t>
            </a:r>
            <a:r>
              <a:rPr lang="en-US" altLang="zh-CN" sz="1200" dirty="0"/>
              <a:t>, S., </a:t>
            </a:r>
            <a:r>
              <a:rPr lang="en-US" altLang="zh-CN" sz="1200" dirty="0" err="1"/>
              <a:t>Szlam</a:t>
            </a:r>
            <a:r>
              <a:rPr lang="en-US" altLang="zh-CN" sz="1200" dirty="0"/>
              <a:t>, A., Weston, J., &amp; Fergus, R. (2015). End-To-End Memory Networks, 1–11. http://arxiv.org/abs/1503.08895</a:t>
            </a:r>
            <a:endParaRPr lang="zh-CN" altLang="en-US" sz="1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85C548-8E45-4094-A0DD-B20908DE8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86000"/>
            <a:ext cx="5056547" cy="21390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0DF3FB-F72D-4CBC-971A-173FA95078D3}"/>
              </a:ext>
            </a:extLst>
          </p:cNvPr>
          <p:cNvSpPr txBox="1"/>
          <p:nvPr/>
        </p:nvSpPr>
        <p:spPr>
          <a:xfrm>
            <a:off x="3879275" y="18771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外部记忆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CFA3CA-22D8-486A-805A-48BBBD526B99}"/>
              </a:ext>
            </a:extLst>
          </p:cNvPr>
          <p:cNvSpPr txBox="1"/>
          <p:nvPr/>
        </p:nvSpPr>
        <p:spPr>
          <a:xfrm>
            <a:off x="2514600" y="47928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主网络生成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B472129-3B15-4E3E-B3DC-2D9E1E54B3E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19400" y="4343400"/>
            <a:ext cx="364614" cy="449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BDF08C4-169A-47BF-AC40-3BA620AB52BB}"/>
              </a:ext>
            </a:extLst>
          </p:cNvPr>
          <p:cNvSpPr txBox="1"/>
          <p:nvPr/>
        </p:nvSpPr>
        <p:spPr>
          <a:xfrm>
            <a:off x="1235586" y="4006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9AE9BA-63AD-4F4F-BBA6-8E8CF670CA47}"/>
              </a:ext>
            </a:extLst>
          </p:cNvPr>
          <p:cNvSpPr txBox="1"/>
          <p:nvPr/>
        </p:nvSpPr>
        <p:spPr>
          <a:xfrm>
            <a:off x="7010400" y="4006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1101467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Memory Networks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286000"/>
            <a:ext cx="5791200" cy="269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68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Memory Networks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112" y="1981200"/>
            <a:ext cx="8357445" cy="331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87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图灵机</a:t>
            </a:r>
            <a:endParaRPr lang="en-US" altLang="zh-CN" dirty="0"/>
          </a:p>
          <a:p>
            <a:pPr lvl="1"/>
            <a:r>
              <a:rPr lang="zh-CN" altLang="en-US" dirty="0"/>
              <a:t>一种抽象数学模型，可以用来模拟任何可计算问题。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64577F-AF2E-4C4E-9F16-BC995150A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95600"/>
            <a:ext cx="3755670" cy="19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5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组件</a:t>
            </a:r>
            <a:endParaRPr lang="en-US" altLang="zh-CN" dirty="0"/>
          </a:p>
          <a:p>
            <a:pPr lvl="1"/>
            <a:r>
              <a:rPr lang="zh-CN" altLang="en-US" dirty="0"/>
              <a:t>控制器</a:t>
            </a:r>
            <a:endParaRPr lang="en-US" altLang="zh-CN" dirty="0"/>
          </a:p>
          <a:p>
            <a:pPr lvl="1"/>
            <a:r>
              <a:rPr lang="zh-CN" altLang="en-US" dirty="0"/>
              <a:t>外部记忆</a:t>
            </a:r>
            <a:endParaRPr lang="en-US" altLang="zh-CN" dirty="0"/>
          </a:p>
          <a:p>
            <a:pPr lvl="1"/>
            <a:r>
              <a:rPr lang="zh-CN" altLang="en-US" dirty="0"/>
              <a:t>读写操作</a:t>
            </a:r>
            <a:endParaRPr lang="en-US" altLang="zh-CN" dirty="0"/>
          </a:p>
          <a:p>
            <a:r>
              <a:rPr lang="zh-CN" altLang="en-US" dirty="0"/>
              <a:t>整个架构可微分</a:t>
            </a:r>
          </a:p>
          <a:p>
            <a:pPr lvl="1"/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209800"/>
            <a:ext cx="5067300" cy="2533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33850" y="48196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图片来源：http://cpmarkchang.logdown.com/posts/279710-neural-network-neural-turing-machine</a:t>
            </a:r>
          </a:p>
        </p:txBody>
      </p:sp>
      <p:sp>
        <p:nvSpPr>
          <p:cNvPr id="6" name="矩形 5"/>
          <p:cNvSpPr/>
          <p:nvPr/>
        </p:nvSpPr>
        <p:spPr>
          <a:xfrm>
            <a:off x="438150" y="5719206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Graves, A., Wayne, G., &amp; </a:t>
            </a:r>
            <a:r>
              <a:rPr lang="en-US" altLang="zh-CN" sz="1600" dirty="0" err="1"/>
              <a:t>Danihelka</a:t>
            </a:r>
            <a:r>
              <a:rPr lang="en-US" altLang="zh-CN" sz="1600" dirty="0"/>
              <a:t>, I. (2014). Neural Turing Machines. </a:t>
            </a:r>
            <a:r>
              <a:rPr lang="en-US" altLang="zh-CN" sz="1600" dirty="0" err="1"/>
              <a:t>Arxiv</a:t>
            </a:r>
            <a:r>
              <a:rPr lang="en-US" altLang="zh-CN" sz="1600" dirty="0"/>
              <a:t>, 1–26. http://arxiv.org/abs/1410.5401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9049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EBF91-A4C2-477C-A655-D66B8D22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FD9D50-DE62-4193-847C-874DD9D8F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0"/>
            <a:ext cx="4327121" cy="422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0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Differentiable neural computers (DeepMind)</a:t>
            </a:r>
            <a:endParaRPr lang="zh-CN" altLang="en-US" dirty="0"/>
          </a:p>
        </p:txBody>
      </p:sp>
      <p:pic>
        <p:nvPicPr>
          <p:cNvPr id="3078" name="Picture 6" descr="https://storage.googleapis.com/deepmind-live-cms-alt/images/dnc_figure1.width-1500_URmluW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089" y="1905000"/>
            <a:ext cx="7963711" cy="374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887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E4199-20C7-403F-9F98-DC9E40916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基于神经动力学的联想记忆</a:t>
            </a:r>
          </a:p>
        </p:txBody>
      </p:sp>
    </p:spTree>
    <p:extLst>
      <p:ext uri="{BB962C8B-B14F-4D97-AF65-F5344CB8AC3E}">
        <p14:creationId xmlns:p14="http://schemas.microsoft.com/office/powerpoint/2010/main" val="836169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通用近似定理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由于优化算法和计算能力的限制，神经网络在实践中很难达到通用近似的能力。</a:t>
            </a:r>
            <a:endParaRPr lang="en-US" altLang="zh-CN" dirty="0"/>
          </a:p>
          <a:p>
            <a:pPr lvl="1"/>
            <a:r>
              <a:rPr lang="zh-CN" altLang="en-US" dirty="0"/>
              <a:t>网络不能太复杂（参数太多）</a:t>
            </a:r>
            <a:endParaRPr lang="en-US" altLang="zh-CN" dirty="0"/>
          </a:p>
          <a:p>
            <a:r>
              <a:rPr lang="zh-CN" altLang="en-US" dirty="0"/>
              <a:t>如何提高网络能力</a:t>
            </a:r>
            <a:endParaRPr lang="en-US" altLang="zh-CN" dirty="0"/>
          </a:p>
          <a:p>
            <a:pPr lvl="1"/>
            <a:r>
              <a:rPr lang="zh-CN" altLang="en-US" dirty="0"/>
              <a:t>局部连接</a:t>
            </a:r>
            <a:endParaRPr lang="en-US" altLang="zh-CN" dirty="0"/>
          </a:p>
          <a:p>
            <a:pPr lvl="1"/>
            <a:r>
              <a:rPr lang="zh-CN" altLang="en-US" dirty="0"/>
              <a:t>权重共享</a:t>
            </a:r>
            <a:endParaRPr lang="en-US" altLang="zh-CN" dirty="0"/>
          </a:p>
          <a:p>
            <a:pPr lvl="1"/>
            <a:r>
              <a:rPr lang="zh-CN" altLang="en-US" dirty="0"/>
              <a:t>汇聚操作</a:t>
            </a:r>
            <a:endParaRPr lang="en-US" altLang="zh-CN" dirty="0"/>
          </a:p>
          <a:p>
            <a:pPr lvl="1"/>
            <a:r>
              <a:rPr lang="zh-CN" altLang="en-US" dirty="0"/>
              <a:t>？</a:t>
            </a:r>
          </a:p>
        </p:txBody>
      </p:sp>
      <p:graphicFrame>
        <p:nvGraphicFramePr>
          <p:cNvPr id="4" name="图示 3"/>
          <p:cNvGraphicFramePr/>
          <p:nvPr>
            <p:extLst/>
          </p:nvPr>
        </p:nvGraphicFramePr>
        <p:xfrm>
          <a:off x="3810000" y="3210560"/>
          <a:ext cx="3581400" cy="294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535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联想记忆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自联想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异联想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57400"/>
            <a:ext cx="5010849" cy="1448002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572000"/>
            <a:ext cx="5255652" cy="13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518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如何实现联想记忆？</a:t>
            </a:r>
          </a:p>
        </p:txBody>
      </p:sp>
      <p:pic>
        <p:nvPicPr>
          <p:cNvPr id="1026" name="Picture 2" descr="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600200"/>
            <a:ext cx="7048500" cy="444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916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7B0795C-0A76-4E8A-A344-C61CF61E185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神经网络作为一种记忆的存储和检索模型。</a:t>
            </a:r>
            <a:endParaRPr lang="en-US" altLang="zh-CN" dirty="0"/>
          </a:p>
          <a:p>
            <a:r>
              <a:rPr lang="zh-CN" altLang="en-US" dirty="0"/>
              <a:t>更新规则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5AF267-FBF0-437A-8BE2-40289CA12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733800"/>
            <a:ext cx="3031751" cy="800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633069-ADFF-4DAF-9813-73EC6B23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819400"/>
            <a:ext cx="2188086" cy="6967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E9859F-F6F9-4302-84C9-A0A02FF20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18" y="5562600"/>
            <a:ext cx="1502268" cy="332023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212B1D18-58DF-48BB-9ECC-77A0D4FE8CB4}"/>
              </a:ext>
            </a:extLst>
          </p:cNvPr>
          <p:cNvSpPr/>
          <p:nvPr/>
        </p:nvSpPr>
        <p:spPr>
          <a:xfrm>
            <a:off x="2389443" y="4724400"/>
            <a:ext cx="429957" cy="57586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0EBE823-3035-499A-A5A7-BF6E143A6C7B}"/>
              </a:ext>
            </a:extLst>
          </p:cNvPr>
          <p:cNvSpPr/>
          <p:nvPr/>
        </p:nvSpPr>
        <p:spPr>
          <a:xfrm>
            <a:off x="2765932" y="48754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同步更新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6D2C12-5929-41E8-8EF4-4A8105155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29" y="2101677"/>
            <a:ext cx="3456305" cy="31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4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661AF-4121-4294-BFC4-1339F608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能量函数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5E763-B043-4B7C-8D29-C2613C08FD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Hopfield</a:t>
            </a:r>
            <a:r>
              <a:rPr lang="zh-CN" altLang="en-US" dirty="0"/>
              <a:t>网络中，我们给每个不同的网络状态定义一个标量属性，称为“能量”。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Hopfield</a:t>
            </a:r>
            <a:r>
              <a:rPr lang="zh-CN" altLang="en-US" dirty="0"/>
              <a:t>网络是稳定的，即能量函数经过多次迭代后会达到收敛状态。权重对称是一个重要特征，因为它保证了能量函数在神经元激活时单调递减，而不对称的权重可能导致周期性震荡或者混乱。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9F6EE-5928-4255-AA5C-902ED9BFA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3080690" cy="140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11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661AF-4121-4294-BFC4-1339F608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检索过程（联想记忆）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5E763-B043-4B7C-8D29-C2613C08FD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给定一个外部输入，网络经过演化，会达到某个稳定状态。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检索过程</a:t>
            </a:r>
            <a:endParaRPr lang="en-US" altLang="zh-CN" dirty="0"/>
          </a:p>
          <a:p>
            <a:pPr lvl="1"/>
            <a:r>
              <a:rPr lang="zh-CN" altLang="en-US" dirty="0"/>
              <a:t>每个吸引点</a:t>
            </a:r>
            <a:r>
              <a:rPr lang="en-US" altLang="zh-CN" dirty="0"/>
              <a:t>u</a:t>
            </a:r>
            <a:r>
              <a:rPr lang="zh-CN" altLang="en-US" dirty="0"/>
              <a:t>都对应一个“管辖”区域。如果输入向量</a:t>
            </a:r>
            <a:r>
              <a:rPr lang="en-US" altLang="zh-CN" dirty="0"/>
              <a:t>x</a:t>
            </a:r>
            <a:r>
              <a:rPr lang="zh-CN" altLang="en-US" dirty="0"/>
              <a:t>落入这个区域，网络最终会收敛到</a:t>
            </a:r>
            <a:r>
              <a:rPr lang="en-US" altLang="zh-CN" dirty="0"/>
              <a:t>u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吸引点可以看作是网络中存储的信息。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7D924A-892D-4B2C-AA7C-195759968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514600"/>
            <a:ext cx="4446931" cy="199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33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855E8-B248-45F5-84C8-476077AC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89FE71-C923-4D24-9D40-1FA220127B4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信息存储是指将一组向量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,··· 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存储在网络中的过程。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存储过程主要是调整神经元之间的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连接权重</a:t>
                </a:r>
                <a:r>
                  <a:rPr lang="zh-CN" altLang="en-US" dirty="0"/>
                  <a:t>，因此可以看做是一种学习过程。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神经元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j </a:t>
                </a:r>
                <a:r>
                  <a:rPr lang="zh-CN" altLang="en-US" dirty="0"/>
                  <a:t>之间的连接权重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如果两个神经元经常同时激活，则它们之间的连接加强；如果经常不同时激活，则连接消失。</a:t>
                </a:r>
              </a:p>
              <a:p>
                <a:pPr lvl="1"/>
                <a:r>
                  <a:rPr lang="zh-CN" altLang="en-US" dirty="0"/>
                  <a:t>类似于人脑的</a:t>
                </a:r>
                <a:r>
                  <a:rPr lang="en-US" altLang="zh-CN" dirty="0"/>
                  <a:t>Hebbian</a:t>
                </a:r>
                <a:r>
                  <a:rPr lang="zh-CN" altLang="en-US" dirty="0"/>
                  <a:t>法则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89FE71-C923-4D24-9D40-1FA220127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 r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823A1E8-0D44-4ADF-A3AD-E076675BB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657600"/>
            <a:ext cx="2346356" cy="8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44BE5-86A5-4BDD-BA03-16FC15C4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使用联想记忆增加网络容量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FAA55-2FD7-4730-A248-27E3E57170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既然联想记忆具有存储和检索功能，我们可以利用联想记忆来增加网络容量。</a:t>
            </a:r>
            <a:endParaRPr lang="en-US" altLang="zh-CN" dirty="0"/>
          </a:p>
          <a:p>
            <a:r>
              <a:rPr lang="zh-CN" altLang="en-US" dirty="0"/>
              <a:t>和结构化的外部记忆相比，联想记忆具有更好的生物学解释性。</a:t>
            </a:r>
            <a:endParaRPr lang="en-US" altLang="zh-CN" dirty="0"/>
          </a:p>
          <a:p>
            <a:pPr lvl="1"/>
            <a:r>
              <a:rPr lang="en-US" altLang="zh-CN" dirty="0"/>
              <a:t>Associative long short-term memory</a:t>
            </a:r>
            <a:endParaRPr lang="zh-CN" altLang="en-US" dirty="0"/>
          </a:p>
          <a:p>
            <a:pPr lvl="1"/>
            <a:r>
              <a:rPr lang="en-US" altLang="zh-CN" dirty="0"/>
              <a:t>Using fast weights to attend to the recent past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94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大脑中的注意力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人脑每个时刻接收的外界输入信息非常多，包括来源于视觉、听觉、触觉的各种各样的信息。</a:t>
            </a:r>
            <a:endParaRPr lang="en-US" altLang="zh-CN" dirty="0"/>
          </a:p>
          <a:p>
            <a:r>
              <a:rPr lang="zh-CN" altLang="en-US" dirty="0"/>
              <a:t>但就视觉来说，眼睛每秒钟都会发送千万比特的信息给视觉神经系统。</a:t>
            </a:r>
            <a:endParaRPr lang="en-US" altLang="zh-CN" dirty="0"/>
          </a:p>
          <a:p>
            <a:r>
              <a:rPr lang="zh-CN" altLang="en-US" dirty="0"/>
              <a:t>人脑通过</a:t>
            </a:r>
            <a:r>
              <a:rPr lang="zh-CN" altLang="en-US" dirty="0">
                <a:solidFill>
                  <a:srgbClr val="FF0000"/>
                </a:solidFill>
              </a:rPr>
              <a:t>注意力</a:t>
            </a:r>
            <a:r>
              <a:rPr lang="zh-CN" altLang="en-US" dirty="0"/>
              <a:t>来解决</a:t>
            </a:r>
            <a:r>
              <a:rPr lang="zh-CN" altLang="en-US" dirty="0">
                <a:solidFill>
                  <a:srgbClr val="FF0000"/>
                </a:solidFill>
              </a:rPr>
              <a:t>信息超载问题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14491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</a:p>
        </p:txBody>
      </p:sp>
      <p:pic>
        <p:nvPicPr>
          <p:cNvPr id="4098" name="Picture 2" descr="https://images.fastcompany.com/upload/nyt-heat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0" y="1905000"/>
            <a:ext cx="590550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2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当一个人在吵闹的鸡尾酒会上和朋友聊天时，尽管周围噪音干扰很多，他还是可以听到朋友的谈话内容，而忽略其他人的声音。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同时，如果未注意到的背景声中有重要的词（比如他的名字），他会马上注意到。</a:t>
            </a:r>
          </a:p>
        </p:txBody>
      </p:sp>
      <p:sp>
        <p:nvSpPr>
          <p:cNvPr id="2" name="矩形 1"/>
          <p:cNvSpPr/>
          <p:nvPr/>
        </p:nvSpPr>
        <p:spPr>
          <a:xfrm>
            <a:off x="3200400" y="5105400"/>
            <a:ext cx="266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鸡尾酒会效应</a:t>
            </a:r>
          </a:p>
        </p:txBody>
      </p:sp>
    </p:spTree>
    <p:extLst>
      <p:ext uri="{BB962C8B-B14F-4D97-AF65-F5344CB8AC3E}">
        <p14:creationId xmlns:p14="http://schemas.microsoft.com/office/powerpoint/2010/main" val="14639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注意力实验</a:t>
            </a:r>
          </a:p>
        </p:txBody>
      </p:sp>
      <p:pic>
        <p:nvPicPr>
          <p:cNvPr id="1026" name="Picture 2" descr="https://cdn.psychologytoday.com/sites/default/files/styles/image-article_inline_full/public/blogs/99560/2013/07/129648-128919.jpg?itok=OgINS4L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764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200400" y="502920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所有黑色牌的数字之和为多少？</a:t>
            </a:r>
          </a:p>
        </p:txBody>
      </p:sp>
    </p:spTree>
    <p:extLst>
      <p:ext uri="{BB962C8B-B14F-4D97-AF65-F5344CB8AC3E}">
        <p14:creationId xmlns:p14="http://schemas.microsoft.com/office/powerpoint/2010/main" val="189735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18383</TotalTime>
  <Words>1387</Words>
  <Application>Microsoft Office PowerPoint</Application>
  <PresentationFormat>全屏显示(4:3)</PresentationFormat>
  <Paragraphs>223</Paragraphs>
  <Slides>57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9" baseType="lpstr"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注意力机制与外部记忆</vt:lpstr>
      <vt:lpstr>网络能力</vt:lpstr>
      <vt:lpstr>例子：阅读理解</vt:lpstr>
      <vt:lpstr>例子：阅读理解 SQuAD</vt:lpstr>
      <vt:lpstr>通用近似定理</vt:lpstr>
      <vt:lpstr>大脑中的注意力</vt:lpstr>
      <vt:lpstr>注意力示例</vt:lpstr>
      <vt:lpstr>注意力示例</vt:lpstr>
      <vt:lpstr>注意力实验</vt:lpstr>
      <vt:lpstr>如何实现？</vt:lpstr>
      <vt:lpstr>人工神经网络中的注意力机制</vt:lpstr>
      <vt:lpstr>问题</vt:lpstr>
      <vt:lpstr>注意力模型</vt:lpstr>
      <vt:lpstr>注意力打分函数s(x_i,q) </vt:lpstr>
      <vt:lpstr>注意力模型</vt:lpstr>
      <vt:lpstr>注意力模型</vt:lpstr>
      <vt:lpstr>注意力模型</vt:lpstr>
      <vt:lpstr>机器翻译</vt:lpstr>
      <vt:lpstr>机器翻译</vt:lpstr>
      <vt:lpstr>机器翻译</vt:lpstr>
      <vt:lpstr>机器翻译</vt:lpstr>
      <vt:lpstr>Image Caption</vt:lpstr>
      <vt:lpstr>Image Caption</vt:lpstr>
      <vt:lpstr>阅读理解</vt:lpstr>
      <vt:lpstr>注意力机制的变体</vt:lpstr>
      <vt:lpstr>注意力机制的变体</vt:lpstr>
      <vt:lpstr>指针网络（ pointer  network）</vt:lpstr>
      <vt:lpstr>自注意力模型</vt:lpstr>
      <vt:lpstr>自注意力模型</vt:lpstr>
      <vt:lpstr>自注意力模型</vt:lpstr>
      <vt:lpstr>Transformer</vt:lpstr>
      <vt:lpstr>Transformer</vt:lpstr>
      <vt:lpstr>PowerPoint 演示文稿</vt:lpstr>
      <vt:lpstr>PowerPoint 演示文稿</vt:lpstr>
      <vt:lpstr>外部记忆</vt:lpstr>
      <vt:lpstr>大脑中的记忆</vt:lpstr>
      <vt:lpstr>不严格的类比</vt:lpstr>
      <vt:lpstr>记忆容量实验</vt:lpstr>
      <vt:lpstr>结构化的外部记忆</vt:lpstr>
      <vt:lpstr>记忆网络（Memory Network）</vt:lpstr>
      <vt:lpstr>外部记忆</vt:lpstr>
      <vt:lpstr>记忆网络</vt:lpstr>
      <vt:lpstr>Dynamic Memory Networks</vt:lpstr>
      <vt:lpstr>Dynamic Memory Networks</vt:lpstr>
      <vt:lpstr>神经图灵机</vt:lpstr>
      <vt:lpstr>神经图灵机</vt:lpstr>
      <vt:lpstr>神经图灵机示例</vt:lpstr>
      <vt:lpstr>Differentiable neural computers (DeepMind)</vt:lpstr>
      <vt:lpstr>基于神经动力学的联想记忆</vt:lpstr>
      <vt:lpstr>联想记忆</vt:lpstr>
      <vt:lpstr>如何实现联想记忆？</vt:lpstr>
      <vt:lpstr>Hopfield网络</vt:lpstr>
      <vt:lpstr>能量函数</vt:lpstr>
      <vt:lpstr>检索过程（联想记忆）</vt:lpstr>
      <vt:lpstr>存储过程</vt:lpstr>
      <vt:lpstr>使用联想记忆增加网络容量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1885</cp:revision>
  <dcterms:created xsi:type="dcterms:W3CDTF">2009-03-19T21:17:53Z</dcterms:created>
  <dcterms:modified xsi:type="dcterms:W3CDTF">2019-07-26T06:04:27Z</dcterms:modified>
</cp:coreProperties>
</file>